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notesSlides/notesSlide1.xml" ContentType="application/vnd.openxmlformats-officedocument.presentationml.notesSlide+xml"/>
  <Override PartName="/ppt/charts/chart2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5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6.xml" ContentType="application/vnd.openxmlformats-officedocument.drawingml.chart+xml"/>
  <Override PartName="/ppt/drawings/drawing2.xml" ContentType="application/vnd.openxmlformats-officedocument.drawingml.chartshapes+xml"/>
  <Override PartName="/ppt/charts/chart7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drawings/drawing3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57" r:id="rId1"/>
  </p:sldMasterIdLst>
  <p:notesMasterIdLst>
    <p:notesMasterId r:id="rId8"/>
  </p:notes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6A10B"/>
    <a:srgbClr val="66CCFF"/>
    <a:srgbClr val="0D0D0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6" autoAdjust="0"/>
    <p:restoredTop sz="94670" autoAdjust="0"/>
  </p:normalViewPr>
  <p:slideViewPr>
    <p:cSldViewPr snapToGrid="0">
      <p:cViewPr>
        <p:scale>
          <a:sx n="60" d="100"/>
          <a:sy n="60" d="100"/>
        </p:scale>
        <p:origin x="1608" y="118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Excel1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2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3.xlsx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4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5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_____Microsoft_Excel6.xlsx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7.xlsx"/><Relationship Id="rId2" Type="http://schemas.microsoft.com/office/2011/relationships/chartColorStyle" Target="colors4.xml"/><Relationship Id="rId1" Type="http://schemas.microsoft.com/office/2011/relationships/chartStyle" Target="style4.xml"/><Relationship Id="rId4" Type="http://schemas.openxmlformats.org/officeDocument/2006/relationships/chartUserShapes" Target="../drawings/drawing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128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/>
              <a:t>Плановые и фактические показатели исполнения бюджета </a:t>
            </a:r>
          </a:p>
          <a:p>
            <a:pPr>
              <a:defRPr sz="2128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rich>
      </c:tx>
      <c:layout/>
      <c:overlay val="0"/>
      <c:spPr>
        <a:noFill/>
        <a:ln>
          <a:noFill/>
        </a:ln>
        <a:effectLst/>
      </c:sp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3.7812516962876429E-2"/>
          <c:y val="9.0234304415686459E-2"/>
          <c:w val="0.88690122040768193"/>
          <c:h val="0.78760423309699512"/>
        </c:manualLayout>
      </c:layout>
      <c:bar3DChart>
        <c:barDir val="col"/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Доходы</c:v>
                </c:pt>
              </c:strCache>
            </c:strRef>
          </c:tx>
          <c:spPr>
            <a:solidFill>
              <a:schemeClr val="accent4"/>
            </a:solidFill>
            <a:ln w="12700" cap="flat" cmpd="sng" algn="ctr">
              <a:solidFill>
                <a:schemeClr val="accent4">
                  <a:shade val="50000"/>
                </a:schemeClr>
              </a:solidFill>
              <a:prstDash val="solid"/>
              <a:miter lim="800000"/>
            </a:ln>
            <a:effectLst/>
            <a:sp3d contourW="12700">
              <a:contourClr>
                <a:schemeClr val="accent4">
                  <a:shade val="50000"/>
                </a:schemeClr>
              </a:contourClr>
            </a:sp3d>
          </c:spPr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35 233,2</a:t>
                    </a:r>
                    <a:r>
                      <a:rPr lang="ru-RU" dirty="0" smtClean="0"/>
                      <a:t/>
                    </a:r>
                    <a:br>
                      <a:rPr lang="ru-RU" dirty="0" smtClean="0"/>
                    </a:br>
                    <a:r>
                      <a:rPr lang="ru-RU" dirty="0" smtClean="0"/>
                      <a:t>тыс. руб.</a:t>
                    </a:r>
                    <a:endParaRPr lang="ru-RU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689F-4FEA-AF18-316F83FED607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2.2455091143800459E-3"/>
                  <c:y val="-3.7363702803460637E-17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34 622,2</a:t>
                    </a:r>
                    <a:endParaRPr lang="ru-RU" dirty="0"/>
                  </a:p>
                  <a:p>
                    <a:r>
                      <a:rPr lang="ru-RU" dirty="0" smtClean="0"/>
                      <a:t>(98,3% </a:t>
                    </a:r>
                    <a:r>
                      <a:rPr lang="ru-RU" dirty="0"/>
                      <a:t>от плана)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689F-4FEA-AF18-316F83FED607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39 499,4тыс</a:t>
                    </a:r>
                    <a:r>
                      <a:rPr lang="ru-RU" dirty="0" smtClean="0"/>
                      <a:t>. руб.</a:t>
                    </a:r>
                    <a:endParaRPr lang="ru-RU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689F-4FEA-AF18-316F83FED607}"/>
                </c:ext>
                <c:ext xmlns:c15="http://schemas.microsoft.com/office/drawing/2012/chart" uri="{CE6537A1-D6FC-4f65-9D91-7224C49458BB}">
                  <c15:layout>
                    <c:manualLayout>
                      <c:w val="0.13098293360029548"/>
                      <c:h val="2.9775818402924769E-2"/>
                    </c:manualLayout>
                  </c15:layout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square" lIns="288000" tIns="0" rIns="38100" bIns="0" anchor="ctr" anchorCtr="1">
                <a:norm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0"/>
              </c:ext>
            </c:extLst>
          </c:dLbls>
          <c:cat>
            <c:strRef>
              <c:f>Лист1!$A$2:$A$5</c:f>
              <c:strCache>
                <c:ptCount val="3"/>
                <c:pt idx="0">
                  <c:v>План 2025 года</c:v>
                </c:pt>
                <c:pt idx="1">
                  <c:v>Факт 2025 года</c:v>
                </c:pt>
                <c:pt idx="2">
                  <c:v>Факт 2024 года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35233.199999999997</c:v>
                </c:pt>
                <c:pt idx="1">
                  <c:v>34622.199999999997</c:v>
                </c:pt>
                <c:pt idx="2">
                  <c:v>39499.4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689F-4FEA-AF18-316F83FED607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Расходы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satMod val="103000"/>
                    <a:lumMod val="102000"/>
                    <a:tint val="94000"/>
                  </a:schemeClr>
                </a:gs>
                <a:gs pos="50000">
                  <a:schemeClr val="accent2">
                    <a:satMod val="110000"/>
                    <a:lumMod val="100000"/>
                    <a:shade val="100000"/>
                  </a:schemeClr>
                </a:gs>
                <a:gs pos="100000">
                  <a:schemeClr val="accent2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  <a:sp3d/>
          </c:spPr>
          <c:invertIfNegative val="0"/>
          <c:dLbls>
            <c:dLbl>
              <c:idx val="0"/>
              <c:layout>
                <c:manualLayout>
                  <c:x val="6.7365273431401586E-3"/>
                  <c:y val="0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54 068,5</a:t>
                    </a:r>
                    <a:r>
                      <a:rPr lang="ru-RU" dirty="0" smtClean="0"/>
                      <a:t/>
                    </a:r>
                    <a:br>
                      <a:rPr lang="ru-RU" dirty="0" smtClean="0"/>
                    </a:br>
                    <a:r>
                      <a:rPr lang="ru-RU" dirty="0" smtClean="0"/>
                      <a:t>тыс. руб.</a:t>
                    </a:r>
                    <a:br>
                      <a:rPr lang="ru-RU" dirty="0" smtClean="0"/>
                    </a:br>
                    <a:endParaRPr lang="ru-RU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7.073353710297145E-2"/>
                  <c:y val="-4.4836881080631788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50 878,5 (94,1% </a:t>
                    </a:r>
                    <a:r>
                      <a:rPr lang="ru-RU" dirty="0"/>
                      <a:t>от плана)</a:t>
                    </a:r>
                  </a:p>
                  <a:p>
                    <a:endParaRPr lang="ru-RU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5-689F-4FEA-AF18-316F83FED607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7.6347309888921563E-2"/>
                  <c:y val="-2.8532611748182529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25 800,4тыс</a:t>
                    </a:r>
                    <a:r>
                      <a:rPr lang="ru-RU" dirty="0" smtClean="0"/>
                      <a:t>. руб.</a:t>
                    </a:r>
                    <a:endParaRPr lang="ru-RU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6-689F-4FEA-AF18-316F83FED607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0" tIns="0" rIns="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0"/>
              </c:ext>
            </c:extLst>
          </c:dLbls>
          <c:cat>
            <c:strRef>
              <c:f>Лист1!$A$2:$A$5</c:f>
              <c:strCache>
                <c:ptCount val="3"/>
                <c:pt idx="0">
                  <c:v>План 2025 года</c:v>
                </c:pt>
                <c:pt idx="1">
                  <c:v>Факт 2025 года</c:v>
                </c:pt>
                <c:pt idx="2">
                  <c:v>Факт 2024 года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54068.5</c:v>
                </c:pt>
                <c:pt idx="1">
                  <c:v>50878.5</c:v>
                </c:pt>
                <c:pt idx="2">
                  <c:v>25800.400000000001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7-689F-4FEA-AF18-316F83FED607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Столбец1</c:v>
                </c:pt>
              </c:strCache>
            </c:strRef>
          </c:tx>
          <c:spPr>
            <a:gradFill rotWithShape="1">
              <a:gsLst>
                <a:gs pos="0">
                  <a:schemeClr val="accent3">
                    <a:satMod val="103000"/>
                    <a:lumMod val="102000"/>
                    <a:tint val="94000"/>
                  </a:schemeClr>
                </a:gs>
                <a:gs pos="50000">
                  <a:schemeClr val="accent3">
                    <a:satMod val="110000"/>
                    <a:lumMod val="100000"/>
                    <a:shade val="100000"/>
                  </a:schemeClr>
                </a:gs>
                <a:gs pos="100000">
                  <a:schemeClr val="accent3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3"/>
                <c:pt idx="0">
                  <c:v>План 2025 года</c:v>
                </c:pt>
                <c:pt idx="1">
                  <c:v>Факт 2025 года</c:v>
                </c:pt>
                <c:pt idx="2">
                  <c:v>Факт 2024 года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2">
                  <c:v>0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132505456"/>
        <c:axId val="210812904"/>
        <c:axId val="129862104"/>
      </c:bar3DChart>
      <c:catAx>
        <c:axId val="1325054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rgbClr val="FF0000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10812904"/>
        <c:crosses val="autoZero"/>
        <c:auto val="1"/>
        <c:lblAlgn val="ctr"/>
        <c:lblOffset val="100"/>
        <c:noMultiLvlLbl val="0"/>
      </c:catAx>
      <c:valAx>
        <c:axId val="21081290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32505456"/>
        <c:crosses val="autoZero"/>
        <c:crossBetween val="between"/>
      </c:valAx>
      <c:serAx>
        <c:axId val="129862104"/>
        <c:scaling>
          <c:orientation val="minMax"/>
        </c:scaling>
        <c:delete val="0"/>
        <c:axPos val="b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10812904"/>
        <c:crosses val="autoZero"/>
      </c:serAx>
      <c:spPr>
        <a:noFill/>
        <a:ln>
          <a:noFill/>
        </a:ln>
        <a:effectLst/>
      </c:spPr>
    </c:plotArea>
    <c:legend>
      <c:legendPos val="b"/>
      <c:legendEntry>
        <c:idx val="2"/>
        <c:delete val="1"/>
      </c:legendEntry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200" b="1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dirty="0"/>
              <a:t>Структура </a:t>
            </a:r>
            <a:r>
              <a:rPr lang="ru-RU" dirty="0" smtClean="0"/>
              <a:t>доходов в %</a:t>
            </a:r>
            <a:endParaRPr lang="ru-RU" dirty="0"/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200" b="1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view3D>
      <c:rotX val="50"/>
      <c:rotY val="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1.1458333333333333E-2"/>
          <c:y val="8.8852021892981012E-2"/>
          <c:w val="0.9770833333333333"/>
          <c:h val="0.82899645714056591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Доходы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 w="298450"/>
            </a:sp3d>
          </c:spPr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29845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4910-49ED-9C2F-10EE3AF4C172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29845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4910-49ED-9C2F-10EE3AF4C172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29845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4910-49ED-9C2F-10EE3AF4C172}"/>
              </c:ext>
            </c:extLst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z="2000" b="1" baseline="0" dirty="0" smtClean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rPr>
                      <a:t>62,8%</a:t>
                    </a:r>
                    <a:endParaRPr lang="en-US" sz="2000" b="1" baseline="0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endParaRPr>
                  </a:p>
                </c:rich>
              </c:tx>
              <c:dLblPos val="ctr"/>
              <c:showLegendKey val="0"/>
              <c:showVal val="0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4910-49ED-9C2F-10EE3AF4C172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baseline="0" dirty="0" smtClean="0"/>
                      <a:t>34,6%</a:t>
                    </a:r>
                    <a:endParaRPr lang="en-US" baseline="0" dirty="0"/>
                  </a:p>
                </c:rich>
              </c:tx>
              <c:dLblPos val="ctr"/>
              <c:showLegendKey val="0"/>
              <c:showVal val="0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4910-49ED-9C2F-10EE3AF4C172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7.0774278215223101E-3"/>
                  <c:y val="6.8010872024585195E-2"/>
                </c:manualLayout>
              </c:layout>
              <c:tx>
                <c:rich>
                  <a:bodyPr/>
                  <a:lstStyle/>
                  <a:p>
                    <a:r>
                      <a:rPr lang="en-US" baseline="0" dirty="0" smtClean="0"/>
                      <a:t>3,3%</a:t>
                    </a:r>
                    <a:endParaRPr lang="en-US" baseline="0" dirty="0"/>
                  </a:p>
                </c:rich>
              </c:tx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5-4910-49ED-9C2F-10EE3AF4C172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>
                  <a:solidFill>
                    <a:schemeClr val="dk1">
                      <a:lumMod val="50000"/>
                      <a:lumOff val="50000"/>
                    </a:schemeClr>
                  </a:solidFill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Лист1!$A$2:$A$4</c:f>
              <c:strCache>
                <c:ptCount val="3"/>
                <c:pt idx="0">
                  <c:v>Безвозмездные</c:v>
                </c:pt>
                <c:pt idx="1">
                  <c:v>Налоговые</c:v>
                </c:pt>
                <c:pt idx="2">
                  <c:v>Неналоговые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 formatCode="#\ ##0.0">
                  <c:v>21508.799999999999</c:v>
                </c:pt>
                <c:pt idx="1">
                  <c:v>11982.1</c:v>
                </c:pt>
                <c:pt idx="2">
                  <c:v>1131.3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4910-49ED-9C2F-10EE3AF4C172}"/>
            </c:ext>
          </c:extLst>
        </c:ser>
        <c:dLbls>
          <c:dLblPos val="ctr"/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legendEntry>
        <c:idx val="1"/>
        <c:txPr>
          <a:bodyPr rot="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</c:legendEntry>
      <c:layout/>
      <c:overlay val="0"/>
      <c:spPr>
        <a:solidFill>
          <a:schemeClr val="lt1">
            <a:lumMod val="95000"/>
            <a:alpha val="39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128" b="1" i="0" u="none" strike="noStrike" kern="1200" spc="100" baseline="0">
              <a:solidFill>
                <a:schemeClr val="lt1">
                  <a:lumMod val="95000"/>
                </a:schemeClr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view3D>
      <c:rotX val="30"/>
      <c:rotY val="1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2.3338451131938005E-2"/>
          <c:y val="0.17123085806896787"/>
          <c:w val="0.79667753299494382"/>
          <c:h val="0.57461475303797038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Налоговые доходы</c:v>
                </c:pt>
              </c:strCache>
            </c:strRef>
          </c:tx>
          <c:explosion val="5"/>
          <c:dPt>
            <c:idx val="0"/>
            <c:bubble3D val="0"/>
            <c:spPr>
              <a:gradFill rotWithShape="1">
                <a:gsLst>
                  <a:gs pos="0">
                    <a:schemeClr val="accent1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1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1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  <a:sp3d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3676-470F-A3E9-2825973E7E3B}"/>
              </c:ext>
            </c:extLst>
          </c:dPt>
          <c:dPt>
            <c:idx val="1"/>
            <c:bubble3D val="0"/>
            <c:spPr>
              <a:gradFill rotWithShape="1">
                <a:gsLst>
                  <a:gs pos="0">
                    <a:schemeClr val="accent2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2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2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  <a:sp3d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3676-470F-A3E9-2825973E7E3B}"/>
              </c:ext>
            </c:extLst>
          </c:dPt>
          <c:dPt>
            <c:idx val="2"/>
            <c:bubble3D val="0"/>
            <c:spPr>
              <a:gradFill rotWithShape="1">
                <a:gsLst>
                  <a:gs pos="0">
                    <a:schemeClr val="accent3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3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3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  <a:sp3d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3676-470F-A3E9-2825973E7E3B}"/>
              </c:ext>
            </c:extLst>
          </c:dPt>
          <c:dPt>
            <c:idx val="3"/>
            <c:bubble3D val="0"/>
            <c:spPr>
              <a:gradFill rotWithShape="1">
                <a:gsLst>
                  <a:gs pos="0">
                    <a:schemeClr val="accent4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4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4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  <a:sp3d/>
            </c:spPr>
          </c:dPt>
          <c:dLbls>
            <c:dLbl>
              <c:idx val="0"/>
              <c:layout>
                <c:manualLayout>
                  <c:x val="3.9618320803276659E-2"/>
                  <c:y val="-2.0040537645144092E-2"/>
                </c:manualLayout>
              </c:layout>
              <c:tx>
                <c:rich>
                  <a:bodyPr/>
                  <a:lstStyle/>
                  <a:p>
                    <a:fld id="{16B25AAC-6291-48D7-ABC0-071E8DE431FA}" type="VALUE">
                      <a:rPr lang="ru-RU" smtClean="0"/>
                      <a:pPr/>
                      <a:t>[ЗНАЧЕНИЕ]</a:t>
                    </a:fld>
                    <a:r>
                      <a:rPr lang="ru-RU" dirty="0" smtClean="0"/>
                      <a:t> тыс. руб.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</c:extLst>
            </c:dLbl>
            <c:dLbl>
              <c:idx val="1"/>
              <c:layout>
                <c:manualLayout>
                  <c:x val="0.21987341087307477"/>
                  <c:y val="-0.16414147612318675"/>
                </c:manualLayout>
              </c:layout>
              <c:tx>
                <c:rich>
                  <a:bodyPr/>
                  <a:lstStyle/>
                  <a:p>
                    <a:fld id="{AE1339F9-FE91-4E71-92C4-9848109F0E83}" type="VALUE">
                      <a:rPr lang="ru-RU" smtClean="0"/>
                      <a:pPr/>
                      <a:t>[ЗНАЧЕНИЕ]</a:t>
                    </a:fld>
                    <a:r>
                      <a:rPr lang="ru-RU" dirty="0" smtClean="0"/>
                      <a:t> тыс. руб.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>
                  <c15:layout>
                    <c:manualLayout>
                      <c:w val="0.44677821168960519"/>
                      <c:h val="7.5515620354600133E-2"/>
                    </c:manualLayout>
                  </c15:layout>
                  <c15:dlblFieldTable/>
                  <c15:showDataLabelsRange val="0"/>
                </c:ext>
              </c:extLst>
            </c:dLbl>
            <c:dLbl>
              <c:idx val="2"/>
              <c:layout>
                <c:manualLayout>
                  <c:x val="-5.616702207194315E-2"/>
                  <c:y val="-6.3644804155708187E-3"/>
                </c:manualLayout>
              </c:layout>
              <c:tx>
                <c:rich>
                  <a:bodyPr/>
                  <a:lstStyle/>
                  <a:p>
                    <a:fld id="{1A244161-B14D-4D5F-8FC6-D7921EAF5840}" type="VALUE">
                      <a:rPr lang="ru-RU" smtClean="0"/>
                      <a:pPr/>
                      <a:t>[ЗНАЧЕНИЕ]</a:t>
                    </a:fld>
                    <a:r>
                      <a:rPr lang="ru-RU" smtClean="0"/>
                      <a:t> тыс. руб.</a:t>
                    </a:r>
                  </a:p>
                  <a:p>
                    <a:endParaRPr lang="ru-RU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</c:extLst>
            </c:dLbl>
            <c:dLbl>
              <c:idx val="3"/>
              <c:layout>
                <c:manualLayout>
                  <c:x val="-2.5851564030836861E-2"/>
                  <c:y val="-7.7467022793613269E-2"/>
                </c:manualLayout>
              </c:layout>
              <c:tx>
                <c:rich>
                  <a:bodyPr/>
                  <a:lstStyle/>
                  <a:p>
                    <a:fld id="{2E24CCAF-A7C1-4F28-AB00-CC7BB81F27AB}" type="VALUE">
                      <a:rPr lang="ru-RU" smtClean="0"/>
                      <a:pPr/>
                      <a:t>[ЗНАЧЕНИЕ]</a:t>
                    </a:fld>
                    <a:r>
                      <a:rPr lang="ru-RU" dirty="0" smtClean="0"/>
                      <a:t/>
                    </a:r>
                    <a:br>
                      <a:rPr lang="ru-RU" dirty="0" smtClean="0"/>
                    </a:br>
                    <a:r>
                      <a:rPr lang="ru-RU" dirty="0" smtClean="0"/>
                      <a:t>тыс. руб.</a:t>
                    </a:r>
                  </a:p>
                  <a:p>
                    <a:endParaRPr lang="ru-RU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lt1">
                        <a:lumMod val="8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>
                  <a:solidFill>
                    <a:schemeClr val="lt1">
                      <a:lumMod val="95000"/>
                      <a:alpha val="54000"/>
                    </a:schemeClr>
                  </a:solidFill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</c:ext>
            </c:extLst>
          </c:dLbls>
          <c:cat>
            <c:strRef>
              <c:f>Лист1!$A$2:$A$5</c:f>
              <c:strCache>
                <c:ptCount val="4"/>
                <c:pt idx="0">
                  <c:v>Акцизы</c:v>
                </c:pt>
                <c:pt idx="1">
                  <c:v>НДФЛ</c:v>
                </c:pt>
                <c:pt idx="2">
                  <c:v>Налоги на имущество</c:v>
                </c:pt>
                <c:pt idx="3">
                  <c:v>Государственная пошлина</c:v>
                </c:pt>
              </c:strCache>
            </c:strRef>
          </c:cat>
          <c:val>
            <c:numRef>
              <c:f>Лист1!$B$2:$B$5</c:f>
              <c:numCache>
                <c:formatCode>#\ ##0.0</c:formatCode>
                <c:ptCount val="4"/>
                <c:pt idx="0">
                  <c:v>4146.3</c:v>
                </c:pt>
                <c:pt idx="1">
                  <c:v>5994.6</c:v>
                </c:pt>
                <c:pt idx="2">
                  <c:v>1833.6</c:v>
                </c:pt>
                <c:pt idx="3">
                  <c:v>7.1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3676-470F-A3E9-2825973E7E3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>
          <a:glow rad="127000">
            <a:schemeClr val="accent4">
              <a:lumMod val="60000"/>
              <a:lumOff val="40000"/>
            </a:schemeClr>
          </a:glow>
        </a:effectLst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lt1">
                  <a:lumMod val="8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gradFill flip="none" rotWithShape="1">
      <a:gsLst>
        <a:gs pos="0">
          <a:schemeClr val="dk1">
            <a:lumMod val="65000"/>
            <a:lumOff val="35000"/>
          </a:schemeClr>
        </a:gs>
        <a:gs pos="100000">
          <a:schemeClr val="dk1">
            <a:lumMod val="85000"/>
            <a:lumOff val="15000"/>
          </a:schemeClr>
        </a:gs>
      </a:gsLst>
      <a:path path="circle">
        <a:fillToRect l="50000" t="50000" r="50000" b="50000"/>
      </a:path>
      <a:tileRect/>
    </a:gradFill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128" b="1" i="0" u="none" strike="noStrike" kern="1200" spc="100" baseline="0">
              <a:solidFill>
                <a:schemeClr val="lt1">
                  <a:lumMod val="95000"/>
                </a:schemeClr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view3D>
      <c:rotX val="30"/>
      <c:rotY val="7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6.1994539871360457E-2"/>
          <c:y val="2.5933885267666035E-2"/>
          <c:w val="0.8454982529558478"/>
          <c:h val="0.54817941216118315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Неналоговые доходы</c:v>
                </c:pt>
              </c:strCache>
            </c:strRef>
          </c:tx>
          <c:explosion val="4"/>
          <c:dPt>
            <c:idx val="0"/>
            <c:bubble3D val="0"/>
            <c:spPr>
              <a:gradFill rotWithShape="1">
                <a:gsLst>
                  <a:gs pos="0">
                    <a:schemeClr val="accent1"/>
                  </a:gs>
                  <a:gs pos="90000">
                    <a:schemeClr val="accent1">
                      <a:shade val="100000"/>
                      <a:satMod val="105000"/>
                    </a:schemeClr>
                  </a:gs>
                  <a:gs pos="100000">
                    <a:schemeClr val="accent1">
                      <a:shade val="80000"/>
                      <a:satMod val="120000"/>
                    </a:schemeClr>
                  </a:gs>
                </a:gsLst>
                <a:path path="circle">
                  <a:fillToRect l="100000" t="100000" r="100000" b="100000"/>
                </a:path>
              </a:gradFill>
              <a:ln>
                <a:noFill/>
              </a:ln>
              <a:effectLst>
                <a:outerShdw blurRad="38100" dist="25400" dir="5400000" rotWithShape="0">
                  <a:srgbClr val="000000">
                    <a:alpha val="4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rightRoom" dir="t"/>
              </a:scene3d>
              <a:sp3d extrusionH="12700" prstMaterial="flat">
                <a:bevelT w="63500" h="152400" prst="angle"/>
                <a:contourClr>
                  <a:scrgbClr r="0" g="0" b="0">
                    <a:shade val="27000"/>
                    <a:satMod val="120000"/>
                  </a:scrgbClr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A99E-45ED-AC9F-844058F91012}"/>
              </c:ext>
            </c:extLst>
          </c:dPt>
          <c:dPt>
            <c:idx val="1"/>
            <c:bubble3D val="0"/>
            <c:spPr>
              <a:gradFill rotWithShape="1">
                <a:gsLst>
                  <a:gs pos="0">
                    <a:schemeClr val="accent2"/>
                  </a:gs>
                  <a:gs pos="90000">
                    <a:schemeClr val="accent2">
                      <a:shade val="100000"/>
                      <a:satMod val="105000"/>
                    </a:schemeClr>
                  </a:gs>
                  <a:gs pos="100000">
                    <a:schemeClr val="accent2">
                      <a:shade val="80000"/>
                      <a:satMod val="120000"/>
                    </a:schemeClr>
                  </a:gs>
                </a:gsLst>
                <a:path path="circle">
                  <a:fillToRect l="100000" t="100000" r="100000" b="100000"/>
                </a:path>
              </a:gradFill>
              <a:ln>
                <a:noFill/>
              </a:ln>
              <a:effectLst>
                <a:outerShdw blurRad="38100" dist="25400" dir="5400000" rotWithShape="0">
                  <a:srgbClr val="000000">
                    <a:alpha val="4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rightRoom" dir="t"/>
              </a:scene3d>
              <a:sp3d extrusionH="12700" prstMaterial="flat">
                <a:bevelT w="63500" h="152400" prst="angle"/>
                <a:contourClr>
                  <a:scrgbClr r="0" g="0" b="0">
                    <a:shade val="27000"/>
                    <a:satMod val="120000"/>
                  </a:scrgbClr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A99E-45ED-AC9F-844058F91012}"/>
              </c:ext>
            </c:extLst>
          </c:dPt>
          <c:dPt>
            <c:idx val="2"/>
            <c:bubble3D val="0"/>
            <c:spPr>
              <a:gradFill rotWithShape="1">
                <a:gsLst>
                  <a:gs pos="0">
                    <a:schemeClr val="accent3"/>
                  </a:gs>
                  <a:gs pos="90000">
                    <a:schemeClr val="accent3">
                      <a:shade val="100000"/>
                      <a:satMod val="105000"/>
                    </a:schemeClr>
                  </a:gs>
                  <a:gs pos="100000">
                    <a:schemeClr val="accent3">
                      <a:shade val="80000"/>
                      <a:satMod val="120000"/>
                    </a:schemeClr>
                  </a:gs>
                </a:gsLst>
                <a:path path="circle">
                  <a:fillToRect l="100000" t="100000" r="100000" b="100000"/>
                </a:path>
              </a:gradFill>
              <a:ln>
                <a:noFill/>
              </a:ln>
              <a:effectLst>
                <a:outerShdw blurRad="38100" dist="25400" dir="5400000" rotWithShape="0">
                  <a:srgbClr val="000000">
                    <a:alpha val="4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rightRoom" dir="t"/>
              </a:scene3d>
              <a:sp3d extrusionH="12700" prstMaterial="flat">
                <a:bevelT w="63500" h="152400" prst="angle"/>
                <a:contourClr>
                  <a:scrgbClr r="0" g="0" b="0">
                    <a:shade val="27000"/>
                    <a:satMod val="120000"/>
                  </a:scrgbClr>
                </a:contourClr>
              </a:sp3d>
            </c:spPr>
          </c:dPt>
          <c:dPt>
            <c:idx val="3"/>
            <c:bubble3D val="0"/>
            <c:spPr>
              <a:gradFill rotWithShape="1">
                <a:gsLst>
                  <a:gs pos="0">
                    <a:schemeClr val="accent4"/>
                  </a:gs>
                  <a:gs pos="90000">
                    <a:schemeClr val="accent4">
                      <a:shade val="100000"/>
                      <a:satMod val="105000"/>
                    </a:schemeClr>
                  </a:gs>
                  <a:gs pos="100000">
                    <a:schemeClr val="accent4">
                      <a:shade val="80000"/>
                      <a:satMod val="120000"/>
                    </a:schemeClr>
                  </a:gs>
                </a:gsLst>
                <a:path path="circle">
                  <a:fillToRect l="100000" t="100000" r="100000" b="100000"/>
                </a:path>
              </a:gradFill>
              <a:ln>
                <a:noFill/>
              </a:ln>
              <a:effectLst>
                <a:outerShdw blurRad="38100" dist="25400" dir="5400000" rotWithShape="0">
                  <a:srgbClr val="000000">
                    <a:alpha val="4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rightRoom" dir="t"/>
              </a:scene3d>
              <a:sp3d extrusionH="12700" prstMaterial="flat">
                <a:bevelT w="63500" h="152400" prst="angle"/>
                <a:contourClr>
                  <a:scrgbClr r="0" g="0" b="0">
                    <a:shade val="27000"/>
                    <a:satMod val="120000"/>
                  </a:scrgbClr>
                </a:contourClr>
              </a:sp3d>
            </c:spPr>
          </c:dPt>
          <c:dLbls>
            <c:dLbl>
              <c:idx val="0"/>
              <c:layout>
                <c:manualLayout>
                  <c:x val="-0.16235101231976662"/>
                  <c:y val="-0.17212603046836977"/>
                </c:manualLayout>
              </c:layout>
              <c:tx>
                <c:rich>
                  <a:bodyPr/>
                  <a:lstStyle/>
                  <a:p>
                    <a:fld id="{7C95D79C-3BF5-4327-B555-443833961AEC}" type="VALUE">
                      <a:rPr lang="ru-RU" smtClean="0"/>
                      <a:pPr/>
                      <a:t>[ЗНАЧЕНИЕ]</a:t>
                    </a:fld>
                    <a:r>
                      <a:rPr lang="ru-RU" dirty="0" smtClean="0"/>
                      <a:t> тыс. руб.</a:t>
                    </a:r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8855136487599146"/>
                      <c:h val="6.2610980431639568E-2"/>
                    </c:manualLayout>
                  </c15:layout>
                  <c15:dlblFieldTable/>
                  <c15:showDataLabelsRange val="0"/>
                </c:ext>
              </c:extLst>
            </c:dLbl>
            <c:dLbl>
              <c:idx val="1"/>
              <c:layout>
                <c:manualLayout>
                  <c:x val="-0.21205125303537359"/>
                  <c:y val="1.6042864333758421E-2"/>
                </c:manualLayout>
              </c:layout>
              <c:tx>
                <c:rich>
                  <a:bodyPr/>
                  <a:lstStyle/>
                  <a:p>
                    <a:fld id="{6A5A081F-DAAD-411B-AE46-EC2A743A35A9}" type="VALUE">
                      <a:rPr lang="ru-RU" smtClean="0"/>
                      <a:pPr/>
                      <a:t>[ЗНАЧЕНИЕ]</a:t>
                    </a:fld>
                    <a:r>
                      <a:rPr lang="ru-RU" dirty="0" smtClean="0"/>
                      <a:t> тыс. руб.</a:t>
                    </a:r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</c:extLst>
            </c:dLbl>
            <c:dLbl>
              <c:idx val="2"/>
              <c:layout>
                <c:manualLayout>
                  <c:x val="8.0866532938443453E-2"/>
                  <c:y val="3.5847301024757253E-3"/>
                </c:manualLayout>
              </c:layout>
              <c:tx>
                <c:rich>
                  <a:bodyPr/>
                  <a:lstStyle/>
                  <a:p>
                    <a:fld id="{5F6964B2-3E92-4AAE-9DF8-C6AA31017804}" type="VALUE">
                      <a:rPr lang="ru-RU" smtClean="0"/>
                      <a:pPr/>
                      <a:t>[ЗНАЧЕНИЕ]</a:t>
                    </a:fld>
                    <a:r>
                      <a:rPr lang="ru-RU" smtClean="0"/>
                      <a:t> тыс. руб.</a:t>
                    </a:r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lt1">
                        <a:lumMod val="8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>
                  <a:solidFill>
                    <a:schemeClr val="lt1">
                      <a:lumMod val="95000"/>
                      <a:alpha val="54000"/>
                    </a:schemeClr>
                  </a:solidFill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Лист1!$A$2:$A$5</c:f>
              <c:strCache>
                <c:ptCount val="3"/>
                <c:pt idx="0">
                  <c:v>Доходы от использования имущества, находящегося 
в муниципальной собственности
</c:v>
                </c:pt>
                <c:pt idx="1">
                  <c:v>Доходы от оказания платных услуг (работ) и компенсации затрат государства</c:v>
                </c:pt>
                <c:pt idx="2">
                  <c:v>прочие доходы от компенсации затрат бюджетов сельских поселений</c:v>
                </c:pt>
              </c:strCache>
            </c:strRef>
          </c:cat>
          <c:val>
            <c:numRef>
              <c:f>Лист1!$B$2:$B$5</c:f>
              <c:numCache>
                <c:formatCode>#\ ##0.0</c:formatCode>
                <c:ptCount val="4"/>
                <c:pt idx="0">
                  <c:v>557.70000000000005</c:v>
                </c:pt>
                <c:pt idx="1">
                  <c:v>25.2</c:v>
                </c:pt>
                <c:pt idx="2">
                  <c:v>548.4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A99E-45ED-AC9F-844058F91012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legendEntry>
        <c:idx val="3"/>
        <c:delete val="1"/>
      </c:legendEntry>
      <c:layout>
        <c:manualLayout>
          <c:xMode val="edge"/>
          <c:yMode val="edge"/>
          <c:x val="5.9356735051618467E-2"/>
          <c:y val="0.61767357014361102"/>
          <c:w val="0.88128628963764843"/>
          <c:h val="0.29099445964263787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lt1">
                  <a:lumMod val="8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gradFill flip="none" rotWithShape="1">
      <a:gsLst>
        <a:gs pos="0">
          <a:schemeClr val="dk1">
            <a:lumMod val="65000"/>
            <a:lumOff val="35000"/>
          </a:schemeClr>
        </a:gs>
        <a:gs pos="100000">
          <a:schemeClr val="dk1">
            <a:lumMod val="85000"/>
            <a:lumOff val="15000"/>
          </a:schemeClr>
        </a:gs>
      </a:gsLst>
      <a:path path="circle">
        <a:fillToRect l="50000" t="50000" r="50000" b="50000"/>
      </a:path>
      <a:tileRect/>
    </a:gradFill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128" b="1" i="0" u="none" strike="noStrike" kern="1200" spc="100" baseline="0">
              <a:solidFill>
                <a:schemeClr val="lt1">
                  <a:lumMod val="95000"/>
                </a:schemeClr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view3D>
      <c:rotX val="30"/>
      <c:rotY val="17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10878148644530902"/>
          <c:y val="0.17196233556697424"/>
          <c:w val="0.79667753299494382"/>
          <c:h val="0.58541055595757685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Безвозмездные поступления</c:v>
                </c:pt>
              </c:strCache>
            </c:strRef>
          </c:tx>
          <c:explosion val="11"/>
          <c:dPt>
            <c:idx val="0"/>
            <c:bubble3D val="0"/>
            <c:spPr>
              <a:gradFill rotWithShape="1">
                <a:gsLst>
                  <a:gs pos="0">
                    <a:schemeClr val="accent1"/>
                  </a:gs>
                  <a:gs pos="90000">
                    <a:schemeClr val="accent1">
                      <a:shade val="100000"/>
                      <a:satMod val="105000"/>
                    </a:schemeClr>
                  </a:gs>
                  <a:gs pos="100000">
                    <a:schemeClr val="accent1">
                      <a:shade val="80000"/>
                      <a:satMod val="120000"/>
                    </a:schemeClr>
                  </a:gs>
                </a:gsLst>
                <a:path path="circle">
                  <a:fillToRect l="100000" t="100000" r="100000" b="100000"/>
                </a:path>
              </a:gradFill>
              <a:ln>
                <a:noFill/>
              </a:ln>
              <a:effectLst>
                <a:outerShdw blurRad="38100" dist="25400" dir="5400000" rotWithShape="0">
                  <a:srgbClr val="000000">
                    <a:alpha val="4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rightRoom" dir="t"/>
              </a:scene3d>
              <a:sp3d extrusionH="12700" prstMaterial="flat">
                <a:bevelT w="63500" h="152400" prst="angle"/>
                <a:contourClr>
                  <a:scrgbClr r="0" g="0" b="0">
                    <a:shade val="27000"/>
                    <a:satMod val="120000"/>
                  </a:scrgbClr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F533-4AB8-B2BA-5058F66853B9}"/>
              </c:ext>
            </c:extLst>
          </c:dPt>
          <c:dPt>
            <c:idx val="1"/>
            <c:bubble3D val="0"/>
            <c:spPr>
              <a:gradFill rotWithShape="1">
                <a:gsLst>
                  <a:gs pos="0">
                    <a:schemeClr val="accent2"/>
                  </a:gs>
                  <a:gs pos="90000">
                    <a:schemeClr val="accent2">
                      <a:shade val="100000"/>
                      <a:satMod val="105000"/>
                    </a:schemeClr>
                  </a:gs>
                  <a:gs pos="100000">
                    <a:schemeClr val="accent2">
                      <a:shade val="80000"/>
                      <a:satMod val="120000"/>
                    </a:schemeClr>
                  </a:gs>
                </a:gsLst>
                <a:path path="circle">
                  <a:fillToRect l="100000" t="100000" r="100000" b="100000"/>
                </a:path>
              </a:gradFill>
              <a:ln>
                <a:noFill/>
              </a:ln>
              <a:effectLst>
                <a:outerShdw blurRad="38100" dist="25400" dir="5400000" rotWithShape="0">
                  <a:srgbClr val="000000">
                    <a:alpha val="4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rightRoom" dir="t"/>
              </a:scene3d>
              <a:sp3d extrusionH="12700" prstMaterial="flat">
                <a:bevelT w="63500" h="152400" prst="angle"/>
                <a:contourClr>
                  <a:scrgbClr r="0" g="0" b="0">
                    <a:shade val="27000"/>
                    <a:satMod val="120000"/>
                  </a:scrgbClr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F533-4AB8-B2BA-5058F66853B9}"/>
              </c:ext>
            </c:extLst>
          </c:dPt>
          <c:dPt>
            <c:idx val="2"/>
            <c:bubble3D val="0"/>
            <c:spPr>
              <a:gradFill rotWithShape="1">
                <a:gsLst>
                  <a:gs pos="0">
                    <a:schemeClr val="accent3"/>
                  </a:gs>
                  <a:gs pos="90000">
                    <a:schemeClr val="accent3">
                      <a:shade val="100000"/>
                      <a:satMod val="105000"/>
                    </a:schemeClr>
                  </a:gs>
                  <a:gs pos="100000">
                    <a:schemeClr val="accent3">
                      <a:shade val="80000"/>
                      <a:satMod val="120000"/>
                    </a:schemeClr>
                  </a:gs>
                </a:gsLst>
                <a:path path="circle">
                  <a:fillToRect l="100000" t="100000" r="100000" b="100000"/>
                </a:path>
              </a:gradFill>
              <a:ln>
                <a:noFill/>
              </a:ln>
              <a:effectLst>
                <a:outerShdw blurRad="38100" dist="25400" dir="5400000" rotWithShape="0">
                  <a:srgbClr val="000000">
                    <a:alpha val="4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rightRoom" dir="t"/>
              </a:scene3d>
              <a:sp3d extrusionH="12700" prstMaterial="flat">
                <a:bevelT w="63500" h="152400" prst="angle"/>
                <a:contourClr>
                  <a:scrgbClr r="0" g="0" b="0">
                    <a:shade val="27000"/>
                    <a:satMod val="120000"/>
                  </a:scrgbClr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F533-4AB8-B2BA-5058F66853B9}"/>
              </c:ext>
            </c:extLst>
          </c:dPt>
          <c:dPt>
            <c:idx val="3"/>
            <c:bubble3D val="0"/>
            <c:spPr>
              <a:gradFill rotWithShape="1">
                <a:gsLst>
                  <a:gs pos="0">
                    <a:schemeClr val="accent4"/>
                  </a:gs>
                  <a:gs pos="90000">
                    <a:schemeClr val="accent4">
                      <a:shade val="100000"/>
                      <a:satMod val="105000"/>
                    </a:schemeClr>
                  </a:gs>
                  <a:gs pos="100000">
                    <a:schemeClr val="accent4">
                      <a:shade val="80000"/>
                      <a:satMod val="120000"/>
                    </a:schemeClr>
                  </a:gs>
                </a:gsLst>
                <a:path path="circle">
                  <a:fillToRect l="100000" t="100000" r="100000" b="100000"/>
                </a:path>
              </a:gradFill>
              <a:ln>
                <a:noFill/>
              </a:ln>
              <a:effectLst>
                <a:outerShdw blurRad="38100" dist="25400" dir="5400000" rotWithShape="0">
                  <a:srgbClr val="000000">
                    <a:alpha val="4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rightRoom" dir="t"/>
              </a:scene3d>
              <a:sp3d extrusionH="12700" prstMaterial="flat">
                <a:bevelT w="63500" h="152400" prst="angle"/>
                <a:contourClr>
                  <a:scrgbClr r="0" g="0" b="0">
                    <a:shade val="27000"/>
                    <a:satMod val="120000"/>
                  </a:scrgbClr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F533-4AB8-B2BA-5058F66853B9}"/>
              </c:ext>
            </c:extLst>
          </c:dPt>
          <c:dLbls>
            <c:dLbl>
              <c:idx val="0"/>
              <c:layout>
                <c:manualLayout>
                  <c:x val="-0.29549035696294867"/>
                  <c:y val="-0.15022702016584663"/>
                </c:manualLayout>
              </c:layout>
              <c:tx>
                <c:rich>
                  <a:bodyPr/>
                  <a:lstStyle/>
                  <a:p>
                    <a:fld id="{908B8A7C-4ED1-4A27-B1F6-46659EB1ACA6}" type="VALUE">
                      <a:rPr lang="ru-RU" smtClean="0"/>
                      <a:pPr/>
                      <a:t>[ЗНАЧЕНИЕ]</a:t>
                    </a:fld>
                    <a:r>
                      <a:rPr lang="ru-RU" dirty="0" smtClean="0"/>
                      <a:t> тыс. руб.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F533-4AB8-B2BA-5058F66853B9}"/>
                </c:ext>
                <c:ext xmlns:c15="http://schemas.microsoft.com/office/drawing/2012/chart" uri="{CE6537A1-D6FC-4f65-9D91-7224C49458BB}">
                  <c15:layout>
                    <c:manualLayout>
                      <c:w val="0.37477451364327358"/>
                      <c:h val="7.3351590797406455E-2"/>
                    </c:manualLayout>
                  </c15:layout>
                  <c15:dlblFieldTable/>
                  <c15:showDataLabelsRange val="0"/>
                </c:ext>
              </c:extLst>
            </c:dLbl>
            <c:dLbl>
              <c:idx val="1"/>
              <c:layout>
                <c:manualLayout>
                  <c:x val="-0.11800039189423678"/>
                  <c:y val="-1.7076067657277691E-2"/>
                </c:manualLayout>
              </c:layout>
              <c:tx>
                <c:rich>
                  <a:bodyPr/>
                  <a:lstStyle/>
                  <a:p>
                    <a:fld id="{6D0D14DD-A89F-42A4-82CC-6C03888F1F80}" type="VALUE">
                      <a:rPr lang="ru-RU" smtClean="0"/>
                      <a:pPr/>
                      <a:t>[ЗНАЧЕНИЕ]</a:t>
                    </a:fld>
                    <a:r>
                      <a:rPr lang="ru-RU" dirty="0" smtClean="0"/>
                      <a:t> тыс. руб.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</c:extLst>
            </c:dLbl>
            <c:dLbl>
              <c:idx val="2"/>
              <c:layout/>
              <c:tx>
                <c:rich>
                  <a:bodyPr/>
                  <a:lstStyle/>
                  <a:p>
                    <a:fld id="{DEBBE4BF-A887-4067-8A9B-66CBBD9927BD}" type="VALUE">
                      <a:rPr lang="ru-RU" smtClean="0"/>
                      <a:pPr/>
                      <a:t>[ЗНАЧЕНИЕ]</a:t>
                    </a:fld>
                    <a:r>
                      <a:rPr lang="ru-RU" smtClean="0"/>
                      <a:t> тыс.руб.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</c:extLst>
            </c:dLbl>
            <c:dLbl>
              <c:idx val="3"/>
              <c:layout/>
              <c:tx>
                <c:rich>
                  <a:bodyPr/>
                  <a:lstStyle/>
                  <a:p>
                    <a:fld id="{CBCEEE5C-3B6B-4AA5-AAAB-7E24E20707EF}" type="VALUE">
                      <a:rPr lang="ru-RU" smtClean="0"/>
                      <a:pPr/>
                      <a:t>[ЗНАЧЕНИЕ]</a:t>
                    </a:fld>
                    <a:r>
                      <a:rPr lang="ru-RU" smtClean="0"/>
                      <a:t> тыс.руб.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20" b="0" i="0" u="none" strike="noStrike" kern="1200" baseline="0">
                    <a:solidFill>
                      <a:schemeClr val="lt1">
                        <a:lumMod val="8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>
                  <a:solidFill>
                    <a:schemeClr val="lt1">
                      <a:lumMod val="95000"/>
                      <a:alpha val="54000"/>
                    </a:schemeClr>
                  </a:solidFill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Лист1!$A$2:$A$5</c:f>
              <c:strCache>
                <c:ptCount val="4"/>
                <c:pt idx="0">
                  <c:v>Дотации</c:v>
                </c:pt>
                <c:pt idx="1">
                  <c:v>Иные МБТ</c:v>
                </c:pt>
                <c:pt idx="2">
                  <c:v>Субсидии</c:v>
                </c:pt>
                <c:pt idx="3">
                  <c:v>Субвенции</c:v>
                </c:pt>
              </c:strCache>
            </c:strRef>
          </c:cat>
          <c:val>
            <c:numRef>
              <c:f>Лист1!$B$2:$B$5</c:f>
              <c:numCache>
                <c:formatCode>#\ ##0.0</c:formatCode>
                <c:ptCount val="4"/>
                <c:pt idx="0">
                  <c:v>16101</c:v>
                </c:pt>
                <c:pt idx="1">
                  <c:v>4976.8999999999996</c:v>
                </c:pt>
                <c:pt idx="2">
                  <c:v>320.89999999999998</c:v>
                </c:pt>
                <c:pt idx="3">
                  <c:v>351.4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F533-4AB8-B2BA-5058F66853B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2290063967343268"/>
          <c:y val="0.79317475310929264"/>
          <c:w val="0.49011616384318735"/>
          <c:h val="8.8227494838768905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lt1">
                  <a:lumMod val="8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gradFill flip="none" rotWithShape="1">
      <a:gsLst>
        <a:gs pos="0">
          <a:schemeClr val="dk1">
            <a:lumMod val="65000"/>
            <a:lumOff val="35000"/>
          </a:schemeClr>
        </a:gs>
        <a:gs pos="100000">
          <a:schemeClr val="dk1">
            <a:lumMod val="85000"/>
            <a:lumOff val="15000"/>
          </a:schemeClr>
        </a:gs>
      </a:gsLst>
      <a:path path="circle">
        <a:fillToRect l="50000" t="50000" r="50000" b="50000"/>
      </a:path>
      <a:tileRect/>
    </a:gradFill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24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Исполнение расходов</a:t>
            </a:r>
            <a:r>
              <a:rPr lang="ru-RU" sz="2400" b="1" baseline="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в разрезе </a:t>
            </a:r>
            <a:r>
              <a:rPr lang="ru-RU" sz="2400" b="1" baseline="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мероприятий к уточненному плану       </a:t>
            </a:r>
            <a:r>
              <a:rPr lang="ru-RU" sz="2400" b="1" baseline="0" dirty="0">
                <a:solidFill>
                  <a:schemeClr val="tx1">
                    <a:lumMod val="95000"/>
                    <a:lumOff val="5000"/>
                  </a:schemeClr>
                </a:solidFill>
              </a:rPr>
              <a:t>в % соотношении</a:t>
            </a:r>
          </a:p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 sz="24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c:rich>
      </c:tx>
      <c:layout/>
      <c:overlay val="1"/>
      <c:spPr>
        <a:noFill/>
        <a:ln>
          <a:noFill/>
        </a:ln>
        <a:effectLst/>
      </c:spPr>
    </c:title>
    <c:autoTitleDeleted val="0"/>
    <c:plotArea>
      <c:layout>
        <c:manualLayout>
          <c:layoutTarget val="inner"/>
          <c:xMode val="edge"/>
          <c:yMode val="edge"/>
          <c:x val="9.0085958005249323E-2"/>
          <c:y val="0.22726359062328511"/>
          <c:w val="0.88108850065616795"/>
          <c:h val="0.38326616944259023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Лист1!$C$2</c:f>
              <c:strCache>
                <c:ptCount val="1"/>
                <c:pt idx="0">
                  <c:v>Развитие физической культуры и массового спорта </c:v>
                </c:pt>
              </c:strCache>
            </c:strRef>
          </c:tx>
          <c:spPr>
            <a:ln>
              <a:solidFill>
                <a:schemeClr val="accent1"/>
              </a:solidFill>
            </a:ln>
            <a:scene3d>
              <a:camera prst="orthographicFront"/>
              <a:lightRig rig="threePt" dir="t"/>
            </a:scene3d>
            <a:sp3d prstMaterial="dkEdge">
              <a:bevelT w="165100" prst="coolSlant"/>
            </a:sp3d>
          </c:spPr>
          <c:invertIfNegative val="0"/>
          <c:dLbls>
            <c:dLbl>
              <c:idx val="0"/>
              <c:layout/>
              <c:tx>
                <c:rich>
                  <a:bodyPr wrap="square" lIns="38100" tIns="19050" rIns="38100" bIns="19050" anchor="ctr">
                    <a:spAutoFit/>
                  </a:bodyPr>
                  <a:lstStyle/>
                  <a:p>
                    <a:pPr>
                      <a:defRPr sz="1600" b="1">
                        <a:solidFill>
                          <a:schemeClr val="tx1"/>
                        </a:solidFill>
                      </a:defRPr>
                    </a:pPr>
                    <a:fld id="{1BE0218B-991F-465E-A27A-FCF9811472DE}" type="CATEGORYNAME">
                      <a:rPr lang="en-US" smtClean="0">
                        <a:solidFill>
                          <a:schemeClr val="tx1"/>
                        </a:solidFill>
                      </a:rPr>
                      <a:pPr>
                        <a:defRPr sz="1600" b="1">
                          <a:solidFill>
                            <a:schemeClr val="tx1"/>
                          </a:solidFill>
                        </a:defRPr>
                      </a:pPr>
                      <a:t>[ИМЯ КАТЕГОРИИ]</a:t>
                    </a:fld>
                    <a:fld id="{5DB70B78-9DDA-47D1-B984-3515DDF3FAB8}" type="VALUE">
                      <a:rPr lang="en-US" baseline="0" smtClean="0">
                        <a:solidFill>
                          <a:schemeClr val="tx1"/>
                        </a:solidFill>
                      </a:rPr>
                      <a:pPr>
                        <a:defRPr sz="1600" b="1">
                          <a:solidFill>
                            <a:schemeClr val="tx1"/>
                          </a:solidFill>
                        </a:defRPr>
                      </a:pPr>
                      <a:t>[ЗНАЧЕНИЕ]</a:t>
                    </a:fld>
                    <a:endParaRPr lang="ru-RU"/>
                  </a:p>
                </c:rich>
              </c:tx>
              <c:spPr>
                <a:solidFill>
                  <a:srgbClr val="FFFFFF"/>
                </a:solidFill>
                <a:ln>
                  <a:solidFill>
                    <a:srgbClr val="000000">
                      <a:lumMod val="65000"/>
                      <a:lumOff val="35000"/>
                    </a:srgbClr>
                  </a:solidFill>
                </a:ln>
                <a:effectLst/>
              </c:spPr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/>
                    </a:prstGeom>
                  </c15:spPr>
                  <c15:layout/>
                  <c15:dlblFieldTable/>
                  <c15:showDataLabelsRange val="0"/>
                </c:ext>
              </c:extLst>
            </c:dLbl>
            <c:spPr>
              <a:solidFill>
                <a:srgbClr val="FFFFFF"/>
              </a:solidFill>
              <a:ln>
                <a:solidFill>
                  <a:srgbClr val="000000">
                    <a:lumMod val="65000"/>
                    <a:lumOff val="35000"/>
                  </a:srgbClr>
                </a:solidFill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>
                    <a:solidFill>
                      <a:schemeClr val="tx1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</c15:spPr>
                <c15:showLeaderLines val="0"/>
              </c:ext>
            </c:extLst>
          </c:dLbls>
          <c:cat>
            <c:numRef>
              <c:f>Лист1!$B$3</c:f>
              <c:numCache>
                <c:formatCode>#\ ##0.0</c:formatCode>
                <c:ptCount val="1"/>
              </c:numCache>
            </c:numRef>
          </c:cat>
          <c:val>
            <c:numRef>
              <c:f>Лист1!$C$3</c:f>
              <c:numCache>
                <c:formatCode>0.0</c:formatCode>
                <c:ptCount val="1"/>
                <c:pt idx="0">
                  <c:v>98.6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3A4A-41DA-8EED-CC8CD03F667B}"/>
            </c:ext>
          </c:extLst>
        </c:ser>
        <c:ser>
          <c:idx val="1"/>
          <c:order val="1"/>
          <c:tx>
            <c:strRef>
              <c:f>Лист1!$D$2</c:f>
              <c:strCache>
                <c:ptCount val="1"/>
                <c:pt idx="0">
                  <c:v>Реализация мероприятий в области социальной политики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165100" prst="coolSlant"/>
            </a:sp3d>
          </c:spPr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z="1800" b="1" dirty="0">
                        <a:solidFill>
                          <a:schemeClr val="tx1"/>
                        </a:solidFill>
                      </a:rPr>
                      <a:t> </a:t>
                    </a:r>
                    <a:r>
                      <a:rPr lang="en-US" sz="1800" b="1" dirty="0" smtClean="0">
                        <a:solidFill>
                          <a:schemeClr val="tx1"/>
                        </a:solidFill>
                      </a:rPr>
                      <a:t>100 </a:t>
                    </a:r>
                    <a:r>
                      <a:rPr lang="en-US" sz="1800" b="1" baseline="0" dirty="0" smtClean="0">
                        <a:solidFill>
                          <a:schemeClr val="tx1"/>
                        </a:solidFill>
                      </a:rPr>
                      <a:t>%</a:t>
                    </a:r>
                    <a:endParaRPr lang="en-US" dirty="0">
                      <a:solidFill>
                        <a:schemeClr val="tx1"/>
                      </a:solidFill>
                    </a:endParaRPr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solidFill>
                <a:srgbClr val="FFFFFF"/>
              </a:solidFill>
              <a:ln>
                <a:solidFill>
                  <a:srgbClr val="000000">
                    <a:lumMod val="65000"/>
                    <a:lumOff val="35000"/>
                  </a:srgbClr>
                </a:solidFill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>
                    <a:solidFill>
                      <a:schemeClr val="tx1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</c15:spPr>
                <c15:showLeaderLines val="0"/>
              </c:ext>
            </c:extLst>
          </c:dLbls>
          <c:cat>
            <c:numRef>
              <c:f>Лист1!$B$3</c:f>
              <c:numCache>
                <c:formatCode>#\ ##0.0</c:formatCode>
                <c:ptCount val="1"/>
              </c:numCache>
            </c:numRef>
          </c:cat>
          <c:val>
            <c:numRef>
              <c:f>Лист1!$D$3</c:f>
              <c:numCache>
                <c:formatCode>0.0</c:formatCode>
                <c:ptCount val="1"/>
                <c:pt idx="0">
                  <c:v>100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3A4A-41DA-8EED-CC8CD03F667B}"/>
            </c:ext>
          </c:extLst>
        </c:ser>
        <c:ser>
          <c:idx val="2"/>
          <c:order val="2"/>
          <c:tx>
            <c:strRef>
              <c:f>Лист1!$E$2</c:f>
              <c:strCache>
                <c:ptCount val="1"/>
                <c:pt idx="0">
                  <c:v>Организация досуга, предоставление услуг организаций культуры</c:v>
                </c:pt>
              </c:strCache>
            </c:strRef>
          </c:tx>
          <c:spPr>
            <a:solidFill>
              <a:schemeClr val="accent2">
                <a:lumMod val="50000"/>
              </a:schemeClr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254000" prst="coolSlant"/>
            </a:sp3d>
          </c:spPr>
          <c:invertIfNegative val="0"/>
          <c:dLbls>
            <c:dLbl>
              <c:idx val="0"/>
              <c:layout/>
              <c:tx>
                <c:rich>
                  <a:bodyPr wrap="square" lIns="38100" tIns="19050" rIns="38100" bIns="19050" anchor="ctr">
                    <a:spAutoFit/>
                  </a:bodyPr>
                  <a:lstStyle/>
                  <a:p>
                    <a:pPr>
                      <a:defRPr>
                        <a:solidFill>
                          <a:schemeClr val="tx1"/>
                        </a:solidFill>
                      </a:defRPr>
                    </a:pPr>
                    <a:r>
                      <a:rPr lang="en-US" sz="1800" b="1" dirty="0">
                        <a:solidFill>
                          <a:schemeClr val="tx1"/>
                        </a:solidFill>
                      </a:rPr>
                      <a:t> </a:t>
                    </a:r>
                    <a:r>
                      <a:rPr lang="en-US" sz="1800" b="1" dirty="0" smtClean="0">
                        <a:solidFill>
                          <a:schemeClr val="tx1"/>
                        </a:solidFill>
                      </a:rPr>
                      <a:t>88,4 </a:t>
                    </a:r>
                    <a:r>
                      <a:rPr lang="en-US" sz="1800" b="1" dirty="0">
                        <a:solidFill>
                          <a:schemeClr val="tx1"/>
                        </a:solidFill>
                      </a:rPr>
                      <a:t>%</a:t>
                    </a:r>
                    <a:endParaRPr lang="en-US" dirty="0">
                      <a:solidFill>
                        <a:schemeClr val="tx1"/>
                      </a:solidFill>
                    </a:endParaRPr>
                  </a:p>
                </c:rich>
              </c:tx>
              <c:spPr>
                <a:solidFill>
                  <a:srgbClr val="FFFFFF"/>
                </a:solidFill>
                <a:ln>
                  <a:solidFill>
                    <a:srgbClr val="000000">
                      <a:lumMod val="65000"/>
                      <a:lumOff val="35000"/>
                    </a:srgbClr>
                  </a:solidFill>
                </a:ln>
                <a:effectLst/>
              </c:spPr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/>
                    </a:prstGeom>
                  </c15:spPr>
                  <c15:layout/>
                </c:ext>
              </c:extLst>
            </c:dLbl>
            <c:spPr>
              <a:solidFill>
                <a:srgbClr val="FFFFFF"/>
              </a:solidFill>
              <a:ln>
                <a:solidFill>
                  <a:srgbClr val="000000">
                    <a:lumMod val="65000"/>
                    <a:lumOff val="35000"/>
                  </a:srgbClr>
                </a:solidFill>
              </a:ln>
              <a:effectLst/>
            </c:spPr>
            <c:showLegendKey val="0"/>
            <c:showVal val="1"/>
            <c:showCatName val="1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</c15:spPr>
                <c15:showLeaderLines val="0"/>
              </c:ext>
            </c:extLst>
          </c:dLbls>
          <c:cat>
            <c:numRef>
              <c:f>Лист1!$B$3</c:f>
              <c:numCache>
                <c:formatCode>#\ ##0.0</c:formatCode>
                <c:ptCount val="1"/>
              </c:numCache>
            </c:numRef>
          </c:cat>
          <c:val>
            <c:numRef>
              <c:f>Лист1!$E$3</c:f>
              <c:numCache>
                <c:formatCode>0.0</c:formatCode>
                <c:ptCount val="1"/>
                <c:pt idx="0">
                  <c:v>88.4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3A4A-41DA-8EED-CC8CD03F667B}"/>
            </c:ext>
          </c:extLst>
        </c:ser>
        <c:ser>
          <c:idx val="3"/>
          <c:order val="3"/>
          <c:tx>
            <c:strRef>
              <c:f>Лист1!$F$2</c:f>
              <c:strCache>
                <c:ptCount val="1"/>
                <c:pt idx="0">
                  <c:v>Организация благоустройства территории поселения</c:v>
                </c:pt>
              </c:strCache>
            </c:strRef>
          </c:tx>
          <c:spPr>
            <a:solidFill>
              <a:srgbClr val="16A10B"/>
            </a:solidFill>
            <a:ln>
              <a:noFill/>
            </a:ln>
            <a:effectLst/>
            <a:sp3d/>
          </c:spPr>
          <c:invertIfNegative val="0"/>
          <c:dPt>
            <c:idx val="0"/>
            <c:invertIfNegative val="0"/>
            <c:bubble3D val="0"/>
            <c:spPr>
              <a:solidFill>
                <a:srgbClr val="16A10B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w="165100" prst="coolSlant"/>
              </a:sp3d>
            </c:spPr>
          </c:dPt>
          <c:dLbls>
            <c:dLbl>
              <c:idx val="0"/>
              <c:layout/>
              <c:tx>
                <c:rich>
                  <a:bodyPr wrap="square" lIns="38100" tIns="19050" rIns="38100" bIns="19050" anchor="ctr">
                    <a:spAutoFit/>
                  </a:bodyPr>
                  <a:lstStyle/>
                  <a:p>
                    <a:pPr>
                      <a:defRPr>
                        <a:solidFill>
                          <a:schemeClr val="tx1"/>
                        </a:solidFill>
                      </a:defRPr>
                    </a:pPr>
                    <a:r>
                      <a:rPr lang="en-US" sz="1800" b="1" dirty="0">
                        <a:solidFill>
                          <a:schemeClr val="tx1"/>
                        </a:solidFill>
                      </a:rPr>
                      <a:t> </a:t>
                    </a:r>
                    <a:r>
                      <a:rPr lang="en-US" sz="1800" b="1" dirty="0" smtClean="0">
                        <a:solidFill>
                          <a:schemeClr val="tx1"/>
                        </a:solidFill>
                      </a:rPr>
                      <a:t>97,3 </a:t>
                    </a:r>
                    <a:r>
                      <a:rPr lang="en-US" sz="1800" b="1" dirty="0">
                        <a:solidFill>
                          <a:schemeClr val="tx1"/>
                        </a:solidFill>
                      </a:rPr>
                      <a:t>%</a:t>
                    </a:r>
                    <a:endParaRPr lang="en-US" dirty="0">
                      <a:solidFill>
                        <a:schemeClr val="tx1"/>
                      </a:solidFill>
                    </a:endParaRPr>
                  </a:p>
                </c:rich>
              </c:tx>
              <c:spPr>
                <a:solidFill>
                  <a:srgbClr val="FFFFFF"/>
                </a:solidFill>
                <a:ln>
                  <a:solidFill>
                    <a:srgbClr val="000000">
                      <a:lumMod val="65000"/>
                      <a:lumOff val="35000"/>
                    </a:srgbClr>
                  </a:solidFill>
                </a:ln>
                <a:effectLst/>
              </c:spPr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/>
                    </a:prstGeom>
                  </c15:spPr>
                  <c15:layout/>
                </c:ext>
              </c:extLst>
            </c:dLbl>
            <c:spPr>
              <a:solidFill>
                <a:srgbClr val="FFFFFF"/>
              </a:solidFill>
              <a:ln>
                <a:solidFill>
                  <a:srgbClr val="000000">
                    <a:lumMod val="65000"/>
                    <a:lumOff val="35000"/>
                  </a:srgbClr>
                </a:solidFill>
              </a:ln>
              <a:effectLst/>
            </c:spPr>
            <c:showLegendKey val="0"/>
            <c:showVal val="1"/>
            <c:showCatName val="1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</c15:spPr>
                <c15:showLeaderLines val="0"/>
              </c:ext>
            </c:extLst>
          </c:dLbls>
          <c:cat>
            <c:numRef>
              <c:f>Лист1!$B$3</c:f>
              <c:numCache>
                <c:formatCode>#\ ##0.0</c:formatCode>
                <c:ptCount val="1"/>
              </c:numCache>
            </c:numRef>
          </c:cat>
          <c:val>
            <c:numRef>
              <c:f>Лист1!$F$3</c:f>
              <c:numCache>
                <c:formatCode>0.0</c:formatCode>
                <c:ptCount val="1"/>
                <c:pt idx="0">
                  <c:v>97.3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7-3A4A-41DA-8EED-CC8CD03F667B}"/>
            </c:ext>
          </c:extLst>
        </c:ser>
        <c:ser>
          <c:idx val="4"/>
          <c:order val="4"/>
          <c:tx>
            <c:strRef>
              <c:f>Лист1!$G$2</c:f>
              <c:strCache>
                <c:ptCount val="1"/>
                <c:pt idx="0">
                  <c:v>Обеспечение надлежащего уровня эксплуатации муниципального имущества</c:v>
                </c:pt>
              </c:strCache>
            </c:strRef>
          </c:tx>
          <c:spPr>
            <a:solidFill>
              <a:schemeClr val="accent4">
                <a:lumMod val="60000"/>
              </a:schemeClr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165100" prst="coolSlant"/>
            </a:sp3d>
          </c:spPr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z="1800" b="1" dirty="0">
                        <a:solidFill>
                          <a:schemeClr val="tx1"/>
                        </a:solidFill>
                      </a:rPr>
                      <a:t> </a:t>
                    </a:r>
                    <a:r>
                      <a:rPr lang="en-US" sz="1800" b="1" dirty="0" smtClean="0">
                        <a:solidFill>
                          <a:schemeClr val="tx1"/>
                        </a:solidFill>
                      </a:rPr>
                      <a:t>96,3 </a:t>
                    </a:r>
                    <a:r>
                      <a:rPr lang="en-US" sz="1800" b="1" dirty="0">
                        <a:solidFill>
                          <a:schemeClr val="tx1"/>
                        </a:solidFill>
                      </a:rPr>
                      <a:t>%</a:t>
                    </a:r>
                    <a:endParaRPr lang="en-US" dirty="0">
                      <a:solidFill>
                        <a:schemeClr val="tx1"/>
                      </a:solidFill>
                    </a:endParaRPr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solidFill>
                <a:srgbClr val="FFFFFF"/>
              </a:solidFill>
              <a:ln>
                <a:solidFill>
                  <a:srgbClr val="000000">
                    <a:lumMod val="65000"/>
                    <a:lumOff val="35000"/>
                  </a:srgbClr>
                </a:solidFill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>
                    <a:solidFill>
                      <a:schemeClr val="tx1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</c15:spPr>
                <c15:showLeaderLines val="0"/>
              </c:ext>
            </c:extLst>
          </c:dLbls>
          <c:cat>
            <c:numRef>
              <c:f>Лист1!$B$3</c:f>
              <c:numCache>
                <c:formatCode>#\ ##0.0</c:formatCode>
                <c:ptCount val="1"/>
              </c:numCache>
            </c:numRef>
          </c:cat>
          <c:val>
            <c:numRef>
              <c:f>Лист1!$G$3</c:f>
              <c:numCache>
                <c:formatCode>0.0</c:formatCode>
                <c:ptCount val="1"/>
                <c:pt idx="0">
                  <c:v>96.3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9-3A4A-41DA-8EED-CC8CD03F667B}"/>
            </c:ext>
          </c:extLst>
        </c:ser>
        <c:ser>
          <c:idx val="5"/>
          <c:order val="5"/>
          <c:tx>
            <c:strRef>
              <c:f>Лист1!$H$2</c:f>
              <c:strCache>
                <c:ptCount val="1"/>
                <c:pt idx="0">
                  <c:v>Дорожная деятельность</c:v>
                </c:pt>
              </c:strCache>
            </c:strRef>
          </c:tx>
          <c:spPr>
            <a:solidFill>
              <a:schemeClr val="bg2">
                <a:lumMod val="10000"/>
              </a:schemeClr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165100" prst="coolSlant"/>
            </a:sp3d>
          </c:spPr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z="1800" b="1" dirty="0">
                        <a:solidFill>
                          <a:schemeClr val="tx1"/>
                        </a:solidFill>
                      </a:rPr>
                      <a:t> </a:t>
                    </a:r>
                    <a:r>
                      <a:rPr lang="en-US" sz="1800" b="1" dirty="0" smtClean="0">
                        <a:solidFill>
                          <a:schemeClr val="tx1"/>
                        </a:solidFill>
                      </a:rPr>
                      <a:t>89,6 </a:t>
                    </a:r>
                    <a:r>
                      <a:rPr lang="en-US" sz="1800" b="1" dirty="0">
                        <a:solidFill>
                          <a:schemeClr val="tx1"/>
                        </a:solidFill>
                      </a:rPr>
                      <a:t>%</a:t>
                    </a:r>
                    <a:endParaRPr lang="en-US" dirty="0">
                      <a:solidFill>
                        <a:schemeClr val="tx1"/>
                      </a:solidFill>
                    </a:endParaRPr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solidFill>
                <a:srgbClr val="FFFFFF"/>
              </a:solidFill>
              <a:ln>
                <a:solidFill>
                  <a:srgbClr val="000000">
                    <a:lumMod val="65000"/>
                    <a:lumOff val="35000"/>
                  </a:srgbClr>
                </a:solidFill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>
                    <a:solidFill>
                      <a:schemeClr val="tx1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</c15:spPr>
                <c15:showLeaderLines val="0"/>
              </c:ext>
            </c:extLst>
          </c:dLbls>
          <c:cat>
            <c:numRef>
              <c:f>Лист1!$B$3</c:f>
              <c:numCache>
                <c:formatCode>#\ ##0.0</c:formatCode>
                <c:ptCount val="1"/>
              </c:numCache>
            </c:numRef>
          </c:cat>
          <c:val>
            <c:numRef>
              <c:f>Лист1!$H$3</c:f>
              <c:numCache>
                <c:formatCode>0.0</c:formatCode>
                <c:ptCount val="1"/>
                <c:pt idx="0">
                  <c:v>89.6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B-3A4A-41DA-8EED-CC8CD03F667B}"/>
            </c:ext>
          </c:extLst>
        </c:ser>
        <c:ser>
          <c:idx val="6"/>
          <c:order val="6"/>
          <c:tx>
            <c:strRef>
              <c:f>Лист1!$I$2</c:f>
              <c:strCache>
                <c:ptCount val="1"/>
                <c:pt idx="0">
                  <c:v>Мероприятия по обеспечению первичных мер пожарной безопасности</c:v>
                </c:pt>
              </c:strCache>
            </c:strRef>
          </c:tx>
          <c:spPr>
            <a:solidFill>
              <a:srgbClr val="FF0000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165100" prst="coolSlant"/>
            </a:sp3d>
          </c:spPr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z="1800" b="1" dirty="0">
                        <a:solidFill>
                          <a:schemeClr val="tx1"/>
                        </a:solidFill>
                      </a:rPr>
                      <a:t> </a:t>
                    </a:r>
                    <a:r>
                      <a:rPr lang="en-US" sz="1800" b="1" dirty="0" smtClean="0">
                        <a:solidFill>
                          <a:schemeClr val="tx1"/>
                        </a:solidFill>
                      </a:rPr>
                      <a:t>100 </a:t>
                    </a:r>
                    <a:r>
                      <a:rPr lang="en-US" sz="1800" b="1" dirty="0">
                        <a:solidFill>
                          <a:schemeClr val="tx1"/>
                        </a:solidFill>
                      </a:rPr>
                      <a:t>%</a:t>
                    </a:r>
                    <a:endParaRPr lang="en-US" dirty="0">
                      <a:solidFill>
                        <a:schemeClr val="tx1"/>
                      </a:solidFill>
                    </a:endParaRPr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solidFill>
                <a:srgbClr val="FFFFFF"/>
              </a:solidFill>
              <a:ln>
                <a:solidFill>
                  <a:srgbClr val="000000">
                    <a:lumMod val="65000"/>
                    <a:lumOff val="35000"/>
                  </a:srgbClr>
                </a:solidFill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>
                    <a:solidFill>
                      <a:schemeClr val="tx1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</c15:spPr>
                <c15:showLeaderLines val="0"/>
              </c:ext>
            </c:extLst>
          </c:dLbls>
          <c:cat>
            <c:numRef>
              <c:f>Лист1!$B$3</c:f>
              <c:numCache>
                <c:formatCode>#\ ##0.0</c:formatCode>
                <c:ptCount val="1"/>
              </c:numCache>
            </c:numRef>
          </c:cat>
          <c:val>
            <c:numRef>
              <c:f>Лист1!$I$3</c:f>
              <c:numCache>
                <c:formatCode>0.0</c:formatCode>
                <c:ptCount val="1"/>
                <c:pt idx="0">
                  <c:v>100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D-3A4A-41DA-8EED-CC8CD03F667B}"/>
            </c:ext>
          </c:extLst>
        </c:ser>
        <c:ser>
          <c:idx val="7"/>
          <c:order val="7"/>
          <c:tx>
            <c:strRef>
              <c:f>Лист1!$J$2</c:f>
              <c:strCache>
                <c:ptCount val="1"/>
                <c:pt idx="0">
                  <c:v>Реализация отдельных государственных полномочий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 w="165100" prst="coolSlant"/>
            </a:sp3d>
          </c:spPr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z="1800" b="1" dirty="0">
                        <a:solidFill>
                          <a:schemeClr val="tx1"/>
                        </a:solidFill>
                      </a:rPr>
                      <a:t> </a:t>
                    </a:r>
                    <a:r>
                      <a:rPr lang="en-US" sz="1800" b="1" dirty="0" smtClean="0">
                        <a:solidFill>
                          <a:schemeClr val="tx1"/>
                        </a:solidFill>
                      </a:rPr>
                      <a:t>99,4 </a:t>
                    </a:r>
                    <a:r>
                      <a:rPr lang="en-US" sz="1800" b="1" dirty="0">
                        <a:solidFill>
                          <a:schemeClr val="tx1"/>
                        </a:solidFill>
                      </a:rPr>
                      <a:t>%</a:t>
                    </a:r>
                    <a:endParaRPr lang="en-US" dirty="0">
                      <a:solidFill>
                        <a:schemeClr val="tx1"/>
                      </a:solidFill>
                    </a:endParaRPr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solidFill>
                <a:srgbClr val="FFFFFF"/>
              </a:solidFill>
              <a:ln>
                <a:solidFill>
                  <a:srgbClr val="000000">
                    <a:lumMod val="65000"/>
                    <a:lumOff val="35000"/>
                  </a:srgbClr>
                </a:solidFill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>
                    <a:solidFill>
                      <a:schemeClr val="tx1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</c15:spPr>
                <c15:showLeaderLines val="0"/>
              </c:ext>
            </c:extLst>
          </c:dLbls>
          <c:cat>
            <c:numRef>
              <c:f>Лист1!$B$3</c:f>
              <c:numCache>
                <c:formatCode>#\ ##0.0</c:formatCode>
                <c:ptCount val="1"/>
              </c:numCache>
            </c:numRef>
          </c:cat>
          <c:val>
            <c:numRef>
              <c:f>Лист1!$J$3</c:f>
              <c:numCache>
                <c:formatCode>0.0</c:formatCode>
                <c:ptCount val="1"/>
                <c:pt idx="0">
                  <c:v>99.4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F-3A4A-41DA-8EED-CC8CD03F667B}"/>
            </c:ext>
          </c:extLst>
        </c:ser>
        <c:ser>
          <c:idx val="8"/>
          <c:order val="8"/>
          <c:tx>
            <c:strRef>
              <c:f>Лист1!$K$2</c:f>
              <c:strCache>
                <c:ptCount val="1"/>
                <c:pt idx="0">
                  <c:v>Обеспечение выполнения полномочий  органов местного самоуправления</c:v>
                </c:pt>
              </c:strCache>
            </c:strRef>
          </c:tx>
          <c:spPr>
            <a:solidFill>
              <a:srgbClr val="66CCFF"/>
            </a:solidFill>
          </c:spPr>
          <c:invertIfNegative val="1"/>
          <c:dPt>
            <c:idx val="0"/>
            <c:invertIfNegative val="1"/>
            <c:bubble3D val="0"/>
            <c:spPr>
              <a:solidFill>
                <a:srgbClr val="66CCFF"/>
              </a:solidFill>
              <a:scene3d>
                <a:camera prst="orthographicFront"/>
                <a:lightRig rig="threePt" dir="t"/>
              </a:scene3d>
              <a:sp3d>
                <a:bevelT w="165100" prst="coolSlant"/>
              </a:sp3d>
            </c:spPr>
          </c:dPt>
          <c:dLbls>
            <c:dLbl>
              <c:idx val="0"/>
              <c:layout>
                <c:manualLayout>
                  <c:x val="-6.2500000000000003E-3"/>
                  <c:y val="-2.9008861978918322E-2"/>
                </c:manualLayout>
              </c:layout>
              <c:tx>
                <c:rich>
                  <a:bodyPr wrap="square" lIns="38100" tIns="19050" rIns="38100" bIns="19050" anchor="ctr">
                    <a:spAutoFit/>
                  </a:bodyPr>
                  <a:lstStyle/>
                  <a:p>
                    <a:pPr>
                      <a:defRPr sz="1800" b="1">
                        <a:solidFill>
                          <a:schemeClr val="tx1"/>
                        </a:solidFill>
                      </a:defRPr>
                    </a:pPr>
                    <a:fld id="{0F1E9AF3-95F5-4456-9C54-7FC118FEF2DC}" type="CATEGORYNAME">
                      <a:rPr lang="en-US" sz="1800" smtClean="0">
                        <a:solidFill>
                          <a:schemeClr val="tx1"/>
                        </a:solidFill>
                      </a:rPr>
                      <a:pPr>
                        <a:defRPr sz="1800" b="1">
                          <a:solidFill>
                            <a:schemeClr val="tx1"/>
                          </a:solidFill>
                        </a:defRPr>
                      </a:pPr>
                      <a:t>[ИМЯ КАТЕГОРИИ]</a:t>
                    </a:fld>
                    <a:r>
                      <a:rPr lang="en-US" sz="1800" baseline="0" dirty="0" smtClean="0">
                        <a:solidFill>
                          <a:schemeClr val="tx1"/>
                        </a:solidFill>
                      </a:rPr>
                      <a:t> </a:t>
                    </a:r>
                    <a:fld id="{3E9CD2B0-8527-4098-8C9B-C424E39196EF}" type="VALUE">
                      <a:rPr lang="en-US" sz="1800" baseline="0" smtClean="0">
                        <a:solidFill>
                          <a:schemeClr val="tx1"/>
                        </a:solidFill>
                      </a:rPr>
                      <a:pPr>
                        <a:defRPr sz="1800" b="1">
                          <a:solidFill>
                            <a:schemeClr val="tx1"/>
                          </a:solidFill>
                        </a:defRPr>
                      </a:pPr>
                      <a:t>[ЗНАЧЕНИЕ]</a:t>
                    </a:fld>
                    <a:r>
                      <a:rPr lang="en-US" sz="1800" baseline="0" dirty="0" smtClean="0">
                        <a:solidFill>
                          <a:schemeClr val="tx1"/>
                        </a:solidFill>
                      </a:rPr>
                      <a:t> %</a:t>
                    </a:r>
                  </a:p>
                  <a:p>
                    <a:pPr>
                      <a:defRPr sz="1800" b="1">
                        <a:solidFill>
                          <a:schemeClr val="tx1"/>
                        </a:solidFill>
                      </a:defRPr>
                    </a:pPr>
                    <a:endParaRPr lang="ru-RU"/>
                  </a:p>
                </c:rich>
              </c:tx>
              <c:spPr>
                <a:solidFill>
                  <a:srgbClr val="FFFFFF"/>
                </a:solidFill>
                <a:ln>
                  <a:solidFill>
                    <a:srgbClr val="000000">
                      <a:lumMod val="65000"/>
                      <a:lumOff val="35000"/>
                    </a:srgbClr>
                  </a:solidFill>
                </a:ln>
                <a:effectLst/>
              </c:spPr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/>
                    </a:prstGeom>
                  </c15:spPr>
                  <c15:layout/>
                  <c15:dlblFieldTable/>
                  <c15:showDataLabelsRange val="0"/>
                </c:ext>
              </c:extLst>
            </c:dLbl>
            <c:spPr>
              <a:solidFill>
                <a:srgbClr val="FFFFFF"/>
              </a:solidFill>
              <a:ln>
                <a:solidFill>
                  <a:srgbClr val="000000">
                    <a:lumMod val="65000"/>
                    <a:lumOff val="35000"/>
                  </a:srgbClr>
                </a:solidFill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400" b="1">
                    <a:solidFill>
                      <a:schemeClr val="tx1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</c15:spPr>
                <c15:showLeaderLines val="0"/>
              </c:ext>
            </c:extLst>
          </c:dLbls>
          <c:cat>
            <c:numRef>
              <c:f>Лист1!$B$3</c:f>
              <c:numCache>
                <c:formatCode>#\ ##0.0</c:formatCode>
                <c:ptCount val="1"/>
              </c:numCache>
            </c:numRef>
          </c:cat>
          <c:val>
            <c:numRef>
              <c:f>Лист1!$K$3</c:f>
              <c:numCache>
                <c:formatCode>0.0</c:formatCode>
                <c:ptCount val="1"/>
                <c:pt idx="0">
                  <c:v>95.5</c:v>
                </c:pt>
              </c:numCache>
            </c:numRef>
          </c:val>
          <c:extLst>
            <c:ext xmlns:c14="http://schemas.microsoft.com/office/drawing/2007/8/2/chart" uri="{6F2FDCE9-48DA-4B69-8628-5D25D57E5C99}">
              <c14:invertSolidFillFmt>
                <c14:spPr xmlns:c14="http://schemas.microsoft.com/office/drawing/2007/8/2/chart">
                  <a:solidFill>
                    <a:srgbClr val="FFFFFF"/>
                  </a:solidFill>
                </c14:spPr>
              </c14:invertSolidFillFmt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overlap val="-100"/>
        <c:axId val="210818784"/>
        <c:axId val="210816040"/>
      </c:barChart>
      <c:valAx>
        <c:axId val="210816040"/>
        <c:scaling>
          <c:orientation val="minMax"/>
        </c:scaling>
        <c:delete val="1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" sourceLinked="1"/>
        <c:majorTickMark val="none"/>
        <c:minorTickMark val="none"/>
        <c:tickLblPos val="nextTo"/>
        <c:crossAx val="210818784"/>
        <c:crosses val="autoZero"/>
        <c:crossBetween val="between"/>
      </c:valAx>
      <c:catAx>
        <c:axId val="210818784"/>
        <c:scaling>
          <c:orientation val="minMax"/>
        </c:scaling>
        <c:delete val="0"/>
        <c:axPos val="l"/>
        <c:minorGridlines/>
        <c:numFmt formatCode="#\ ##0.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10816040"/>
        <c:crosses val="autoZero"/>
        <c:auto val="1"/>
        <c:lblAlgn val="ctr"/>
        <c:lblOffset val="100"/>
        <c:noMultiLvlLbl val="0"/>
      </c:catAx>
    </c:plotArea>
    <c:legend>
      <c:legendPos val="b"/>
      <c:layout>
        <c:manualLayout>
          <c:xMode val="edge"/>
          <c:yMode val="edge"/>
          <c:x val="0.10398441601049868"/>
          <c:y val="0.66536093477060443"/>
          <c:w val="0.81065616797900264"/>
          <c:h val="0.31106936487152437"/>
        </c:manualLayout>
      </c:layout>
      <c:overlay val="0"/>
      <c:txPr>
        <a:bodyPr/>
        <a:lstStyle/>
        <a:p>
          <a:pPr>
            <a:defRPr sz="1110" baseline="0"/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  <c:userShapes r:id="rId2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24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Структура расходов по разделам сводной</a:t>
            </a:r>
            <a:r>
              <a:rPr lang="ru-RU" sz="2400" b="1" baseline="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бюджетной росписи</a:t>
            </a:r>
            <a:endParaRPr lang="ru-RU" sz="24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bar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Програмные расходы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-1.0416666666667048E-3"/>
                  <c:y val="-4.304792996203619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0668-4047-9CE7-32D93668B489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6.2500000000000003E-3"/>
                  <c:y val="-9.8028677565948795E-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0668-4047-9CE7-32D93668B489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1.0416666666666667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0668-4047-9CE7-32D93668B489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2.8125000000000001E-2"/>
                  <c:y val="-8.140543836818713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0668-4047-9CE7-32D93668B489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7.2916666666666668E-3"/>
                  <c:y val="-4.441030482216971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4-0668-4047-9CE7-32D93668B489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6"/>
              <c:layout>
                <c:manualLayout>
                  <c:x val="3.8541666666666627E-2"/>
                  <c:y val="-6.341982431029064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5-0668-4047-9CE7-32D93668B489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7"/>
              <c:layout>
                <c:manualLayout>
                  <c:x val="3.750000000000004E-2"/>
                  <c:y val="-4.577409587238654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6-0668-4047-9CE7-32D93668B489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500" b="1" i="0" u="none" strike="noStrike" kern="12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Лист1!$A$2:$A$10</c:f>
              <c:strCache>
                <c:ptCount val="9"/>
                <c:pt idx="0">
                  <c:v>Физическая культура и спорт</c:v>
                </c:pt>
                <c:pt idx="1">
                  <c:v>Социальная политика</c:v>
                </c:pt>
                <c:pt idx="2">
                  <c:v>Культура, кинематография</c:v>
                </c:pt>
                <c:pt idx="3">
                  <c:v>Образование</c:v>
                </c:pt>
                <c:pt idx="4">
                  <c:v>Жилищно-коммунальное хозяйство</c:v>
                </c:pt>
                <c:pt idx="5">
                  <c:v>Национальная экономика</c:v>
                </c:pt>
                <c:pt idx="6">
                  <c:v>Национальная безопасность и
правоохранительная деятельность</c:v>
                </c:pt>
                <c:pt idx="7">
                  <c:v>Национальные оборона</c:v>
                </c:pt>
                <c:pt idx="8">
                  <c:v>Общегосударственные вопросы</c:v>
                </c:pt>
              </c:strCache>
            </c:strRef>
          </c:cat>
          <c:val>
            <c:numRef>
              <c:f>Лист1!$B$2:$B$10</c:f>
              <c:numCache>
                <c:formatCode>#\ ##0.0</c:formatCode>
                <c:ptCount val="9"/>
                <c:pt idx="0">
                  <c:v>1330.9</c:v>
                </c:pt>
                <c:pt idx="1">
                  <c:v>1160</c:v>
                </c:pt>
                <c:pt idx="2">
                  <c:v>8912.7999999999993</c:v>
                </c:pt>
                <c:pt idx="3">
                  <c:v>55.8</c:v>
                </c:pt>
                <c:pt idx="4">
                  <c:v>15731.5</c:v>
                </c:pt>
                <c:pt idx="5">
                  <c:v>8203.1</c:v>
                </c:pt>
                <c:pt idx="6">
                  <c:v>1270.8</c:v>
                </c:pt>
                <c:pt idx="7">
                  <c:v>345</c:v>
                </c:pt>
                <c:pt idx="8">
                  <c:v>13868.6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7-0668-4047-9CE7-32D93668B48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210816432"/>
        <c:axId val="210819176"/>
        <c:axId val="0"/>
      </c:bar3DChart>
      <c:catAx>
        <c:axId val="21081643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10819176"/>
        <c:crosses val="autoZero"/>
        <c:auto val="1"/>
        <c:lblAlgn val="r"/>
        <c:lblOffset val="100"/>
        <c:noMultiLvlLbl val="0"/>
      </c:catAx>
      <c:valAx>
        <c:axId val="210819176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\ ##0.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1081643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  <c:userShapes r:id="rId4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3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68">
  <cs:axisTitle>
    <cs:lnRef idx="0"/>
    <cs:fillRef idx="0"/>
    <cs:effectRef idx="0"/>
    <cs:fontRef idx="minor">
      <a:schemeClr val="lt1">
        <a:lumMod val="85000"/>
      </a:schemeClr>
    </cs:fontRef>
    <cs:defRPr sz="1197" b="1" kern="1200" cap="all"/>
  </cs:axisTitle>
  <cs:categoryAxis>
    <cs:lnRef idx="0"/>
    <cs:fillRef idx="0"/>
    <cs:effectRef idx="0"/>
    <cs:fontRef idx="minor">
      <a:schemeClr val="lt1">
        <a:lumMod val="85000"/>
      </a:schemeClr>
    </cs:fontRef>
    <cs:spPr>
      <a:ln w="12700" cap="flat" cmpd="sng" algn="ctr">
        <a:solidFill>
          <a:schemeClr val="lt1">
            <a:lumMod val="95000"/>
            <a:alpha val="54000"/>
          </a:schemeClr>
        </a:solidFill>
        <a:round/>
      </a:ln>
    </cs:spPr>
    <cs:defRPr sz="1197" kern="120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dk1">
              <a:lumMod val="65000"/>
              <a:lumOff val="35000"/>
            </a:schemeClr>
          </a:gs>
          <a:gs pos="100000">
            <a:schemeClr val="dk1">
              <a:lumMod val="85000"/>
              <a:lumOff val="15000"/>
            </a:schemeClr>
          </a:gs>
        </a:gsLst>
        <a:path path="circle">
          <a:fillToRect l="50000" t="50000" r="50000" b="50000"/>
        </a:path>
        <a:tileRect/>
      </a:gradFill>
    </cs:spPr>
    <cs:defRPr sz="1330" kern="1200"/>
  </cs:chartArea>
  <cs:dataLabel>
    <cs:lnRef idx="0"/>
    <cs:fillRef idx="0"/>
    <cs:effectRef idx="0"/>
    <cs:fontRef idx="minor">
      <a:schemeClr val="lt1">
        <a:lumMod val="8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lt1">
        <a:lumMod val="85000"/>
      </a:schemeClr>
    </cs:fontRef>
    <cs:spPr>
      <a:ln w="9525">
        <a:solidFill>
          <a:schemeClr val="lt1">
            <a:lumMod val="95000"/>
            <a:alpha val="54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>
        <a:solidFill>
          <a:schemeClr val="lt1">
            <a:lumMod val="95000"/>
            <a:alpha val="54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lt1">
            <a:lumMod val="9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lt1">
            <a:lumMod val="95000"/>
            <a:alpha val="10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>
        <a:solidFill>
          <a:schemeClr val="lt1">
            <a:lumMod val="95000"/>
            <a:alpha val="5000"/>
          </a:schemeClr>
        </a:solidFill>
      </a:ln>
    </cs:spPr>
  </cs:gridlineMinor>
  <cs:hiLo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</a:ln>
    </cs:spPr>
  </cs:leaderLine>
  <cs:legend>
    <cs:lnRef idx="0"/>
    <cs:fillRef idx="0"/>
    <cs:effectRef idx="0"/>
    <cs:fontRef idx="minor">
      <a:schemeClr val="lt1">
        <a:lumMod val="85000"/>
      </a:schemeClr>
    </cs:fontRef>
    <cs:defRPr sz="1197" kern="1200"/>
  </cs:legend>
  <cs:plotArea>
    <cs:lnRef idx="0"/>
    <cs:fillRef idx="0"/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lt1">
        <a:lumMod val="85000"/>
      </a:schemeClr>
    </cs:fontRef>
    <cs:spPr>
      <a:ln w="12700" cap="flat" cmpd="sng" algn="ctr">
        <a:solidFill>
          <a:schemeClr val="lt1">
            <a:lumMod val="95000"/>
            <a:alpha val="54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lt1"/>
    </cs:fontRef>
    <cs:spPr>
      <a:ln w="9525" cap="flat" cmpd="sng" algn="ctr">
        <a:solidFill>
          <a:schemeClr val="lt1">
            <a:lumMod val="95000"/>
            <a:alpha val="54000"/>
          </a:schemeClr>
        </a:solidFill>
        <a:round/>
      </a:ln>
    </cs:spPr>
  </cs:seriesLine>
  <cs:title>
    <cs:lnRef idx="0"/>
    <cs:fillRef idx="0"/>
    <cs:effectRef idx="0"/>
    <cs:fontRef idx="minor">
      <a:schemeClr val="lt1">
        <a:lumMod val="95000"/>
      </a:schemeClr>
    </cs:fontRef>
    <cs:defRPr sz="2128" b="1" kern="1200" spc="100" baseline="0">
      <a:effectLst>
        <a:outerShdw blurRad="50800" dist="38100" dir="5400000" algn="t" rotWithShape="0">
          <a:prstClr val="black">
            <a:alpha val="40000"/>
          </a:prstClr>
        </a:outerShdw>
      </a:effectLst>
    </cs:defRPr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lt1">
        <a:lumMod val="8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>
        <a:solidFill>
          <a:schemeClr val="lt1">
            <a:lumMod val="95000"/>
            <a:alpha val="54000"/>
          </a:schemeClr>
        </a:solidFill>
      </a:ln>
    </cs:spPr>
  </cs:upBar>
  <cs:valueAxis>
    <cs:lnRef idx="0"/>
    <cs:fillRef idx="0"/>
    <cs:effectRef idx="0"/>
    <cs:fontRef idx="minor">
      <a:schemeClr val="lt1">
        <a:lumMod val="85000"/>
      </a:schemeClr>
    </cs:fontRef>
    <cs:defRPr sz="1197" kern="1200"/>
  </cs:valueAxis>
  <cs:wall>
    <cs:lnRef idx="0"/>
    <cs:fillRef idx="0"/>
    <cs:effectRef idx="0"/>
    <cs:fontRef idx="minor">
      <a:schemeClr val="tx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68">
  <cs:axisTitle>
    <cs:lnRef idx="0"/>
    <cs:fillRef idx="0"/>
    <cs:effectRef idx="0"/>
    <cs:fontRef idx="minor">
      <a:schemeClr val="lt1">
        <a:lumMod val="85000"/>
      </a:schemeClr>
    </cs:fontRef>
    <cs:defRPr sz="1197" b="1" kern="1200" cap="all"/>
  </cs:axisTitle>
  <cs:categoryAxis>
    <cs:lnRef idx="0"/>
    <cs:fillRef idx="0"/>
    <cs:effectRef idx="0"/>
    <cs:fontRef idx="minor">
      <a:schemeClr val="lt1">
        <a:lumMod val="85000"/>
      </a:schemeClr>
    </cs:fontRef>
    <cs:spPr>
      <a:ln w="12700" cap="flat" cmpd="sng" algn="ctr">
        <a:solidFill>
          <a:schemeClr val="lt1">
            <a:lumMod val="95000"/>
            <a:alpha val="54000"/>
          </a:schemeClr>
        </a:solidFill>
        <a:round/>
      </a:ln>
    </cs:spPr>
    <cs:defRPr sz="1197" kern="120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dk1">
              <a:lumMod val="65000"/>
              <a:lumOff val="35000"/>
            </a:schemeClr>
          </a:gs>
          <a:gs pos="100000">
            <a:schemeClr val="dk1">
              <a:lumMod val="85000"/>
              <a:lumOff val="15000"/>
            </a:schemeClr>
          </a:gs>
        </a:gsLst>
        <a:path path="circle">
          <a:fillToRect l="50000" t="50000" r="50000" b="50000"/>
        </a:path>
        <a:tileRect/>
      </a:gradFill>
    </cs:spPr>
    <cs:defRPr sz="1330" kern="1200"/>
  </cs:chartArea>
  <cs:dataLabel>
    <cs:lnRef idx="0"/>
    <cs:fillRef idx="0"/>
    <cs:effectRef idx="0"/>
    <cs:fontRef idx="minor">
      <a:schemeClr val="lt1">
        <a:lumMod val="8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lt1">
        <a:lumMod val="85000"/>
      </a:schemeClr>
    </cs:fontRef>
    <cs:spPr>
      <a:ln w="9525">
        <a:solidFill>
          <a:schemeClr val="lt1">
            <a:lumMod val="95000"/>
            <a:alpha val="54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>
        <a:solidFill>
          <a:schemeClr val="lt1">
            <a:lumMod val="95000"/>
            <a:alpha val="54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lt1">
            <a:lumMod val="9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lt1">
            <a:lumMod val="95000"/>
            <a:alpha val="10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>
        <a:solidFill>
          <a:schemeClr val="lt1">
            <a:lumMod val="95000"/>
            <a:alpha val="5000"/>
          </a:schemeClr>
        </a:solidFill>
      </a:ln>
    </cs:spPr>
  </cs:gridlineMinor>
  <cs:hiLo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</a:ln>
    </cs:spPr>
  </cs:leaderLine>
  <cs:legend>
    <cs:lnRef idx="0"/>
    <cs:fillRef idx="0"/>
    <cs:effectRef idx="0"/>
    <cs:fontRef idx="minor">
      <a:schemeClr val="lt1">
        <a:lumMod val="85000"/>
      </a:schemeClr>
    </cs:fontRef>
    <cs:defRPr sz="1197" kern="1200"/>
  </cs:legend>
  <cs:plotArea>
    <cs:lnRef idx="0"/>
    <cs:fillRef idx="0"/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lt1">
        <a:lumMod val="85000"/>
      </a:schemeClr>
    </cs:fontRef>
    <cs:spPr>
      <a:ln w="12700" cap="flat" cmpd="sng" algn="ctr">
        <a:solidFill>
          <a:schemeClr val="lt1">
            <a:lumMod val="95000"/>
            <a:alpha val="54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lt1"/>
    </cs:fontRef>
    <cs:spPr>
      <a:ln w="9525" cap="flat" cmpd="sng" algn="ctr">
        <a:solidFill>
          <a:schemeClr val="lt1">
            <a:lumMod val="95000"/>
            <a:alpha val="54000"/>
          </a:schemeClr>
        </a:solidFill>
        <a:round/>
      </a:ln>
    </cs:spPr>
  </cs:seriesLine>
  <cs:title>
    <cs:lnRef idx="0"/>
    <cs:fillRef idx="0"/>
    <cs:effectRef idx="0"/>
    <cs:fontRef idx="minor">
      <a:schemeClr val="lt1">
        <a:lumMod val="95000"/>
      </a:schemeClr>
    </cs:fontRef>
    <cs:defRPr sz="2128" b="1" kern="1200" spc="100" baseline="0">
      <a:effectLst>
        <a:outerShdw blurRad="50800" dist="38100" dir="5400000" algn="t" rotWithShape="0">
          <a:prstClr val="black">
            <a:alpha val="40000"/>
          </a:prstClr>
        </a:outerShdw>
      </a:effectLst>
    </cs:defRPr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lt1">
        <a:lumMod val="8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>
        <a:solidFill>
          <a:schemeClr val="lt1">
            <a:lumMod val="95000"/>
            <a:alpha val="54000"/>
          </a:schemeClr>
        </a:solidFill>
      </a:ln>
    </cs:spPr>
  </cs:upBar>
  <cs:valueAxis>
    <cs:lnRef idx="0"/>
    <cs:fillRef idx="0"/>
    <cs:effectRef idx="0"/>
    <cs:fontRef idx="minor">
      <a:schemeClr val="lt1">
        <a:lumMod val="85000"/>
      </a:schemeClr>
    </cs:fontRef>
    <cs:defRPr sz="1197" kern="1200"/>
  </cs:valueAxis>
  <cs:wall>
    <cs:lnRef idx="0"/>
    <cs:fillRef idx="0"/>
    <cs:effectRef idx="0"/>
    <cs:fontRef idx="minor">
      <a:schemeClr val="tx1"/>
    </cs:fontRef>
  </cs:wall>
</cs:chartStyle>
</file>

<file path=ppt/charts/style4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0.84534</cdr:x>
      <cdr:y>0.14465</cdr:y>
    </cdr:from>
    <cdr:to>
      <cdr:x>0.98104</cdr:x>
      <cdr:y>0.36232</cdr:y>
    </cdr:to>
    <cdr:sp macro="" textlink="">
      <cdr:nvSpPr>
        <cdr:cNvPr id="2" name="Заголовок 1"/>
        <cdr:cNvSpPr txBox="1">
          <a:spLocks xmlns:a="http://schemas.openxmlformats.org/drawingml/2006/main"/>
        </cdr:cNvSpPr>
      </cdr:nvSpPr>
      <cdr:spPr>
        <a:xfrm xmlns:a="http://schemas.openxmlformats.org/drawingml/2006/main">
          <a:off x="9562067" y="901401"/>
          <a:ext cx="1534910" cy="135637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="horz" lIns="91440" tIns="45720" rIns="91440" bIns="45720" rtlCol="0" anchor="b">
          <a:normAutofit fontScale="25000" lnSpcReduction="20000"/>
        </a:bodyPr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endParaRPr lang="ru-RU" i="1" dirty="0">
            <a:solidFill>
              <a:srgbClr val="002060"/>
            </a:solidFill>
            <a:latin typeface="Arial Narrow" panose="020B0606020202030204" pitchFamily="34" charset="0"/>
          </a:endParaRPr>
        </a:p>
      </cdr:txBody>
    </cdr:sp>
  </cdr:relSizeAnchor>
  <cdr:relSizeAnchor xmlns:cdr="http://schemas.openxmlformats.org/drawingml/2006/chartDrawing">
    <cdr:from>
      <cdr:x>0.87079</cdr:x>
      <cdr:y>0.11929</cdr:y>
    </cdr:from>
    <cdr:to>
      <cdr:x>1</cdr:x>
      <cdr:y>0.16938</cdr:y>
    </cdr:to>
    <cdr:sp macro="" textlink="">
      <cdr:nvSpPr>
        <cdr:cNvPr id="3" name="Заголовок 1"/>
        <cdr:cNvSpPr txBox="1">
          <a:spLocks xmlns:a="http://schemas.openxmlformats.org/drawingml/2006/main"/>
        </cdr:cNvSpPr>
      </cdr:nvSpPr>
      <cdr:spPr>
        <a:xfrm xmlns:a="http://schemas.openxmlformats.org/drawingml/2006/main">
          <a:off x="9849911" y="743352"/>
          <a:ext cx="1461555" cy="312134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</cdr:spPr>
      <cdr:txBody>
        <a:bodyPr xmlns:a="http://schemas.openxmlformats.org/drawingml/2006/main" vert="horz" lIns="91440" tIns="45720" rIns="91440" bIns="45720" rtlCol="0" anchor="b">
          <a:noAutofit/>
        </a:bodyPr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b="1" dirty="0" err="1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</a:rPr>
            <a:t>тыс.руб</a:t>
          </a:r>
          <a:r>
            <a:rPr lang="ru-RU" i="1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</a:rPr>
            <a:t>.</a:t>
          </a: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0.83056</cdr:x>
      <cdr:y>0.50311</cdr:y>
    </cdr:from>
    <cdr:to>
      <cdr:x>0.93472</cdr:x>
      <cdr:y>0.54559</cdr:y>
    </cdr:to>
    <cdr:sp macro="" textlink="">
      <cdr:nvSpPr>
        <cdr:cNvPr id="2" name="Заголовок 1"/>
        <cdr:cNvSpPr>
          <a:spLocks xmlns:a="http://schemas.openxmlformats.org/drawingml/2006/main" noGrp="1"/>
        </cdr:cNvSpPr>
      </cdr:nvSpPr>
      <cdr:spPr>
        <a:xfrm xmlns:a="http://schemas.openxmlformats.org/drawingml/2006/main">
          <a:off x="10126132" y="3830867"/>
          <a:ext cx="1270000" cy="32344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="horz" lIns="91440" tIns="45720" rIns="91440" bIns="45720" rtlCol="0" anchor="b">
          <a:normAutofit fontScale="90000"/>
        </a:bodyPr>
        <a:lstStyle xmlns:a="http://schemas.openxmlformats.org/drawingml/2006/main">
          <a:lvl1pPr algn="ctr" defTabSz="914400" rtl="0" eaLnBrk="1" latinLnBrk="0" hangingPunct="1">
            <a:lnSpc>
              <a:spcPct val="90000"/>
            </a:lnSpc>
            <a:spcBef>
              <a:spcPct val="0"/>
            </a:spcBef>
            <a:buNone/>
            <a:defRPr sz="6000" kern="1200">
              <a:solidFill>
                <a:schemeClr val="tx1"/>
              </a:solidFill>
              <a:latin typeface="+mj-lt"/>
              <a:ea typeface="+mj-ea"/>
              <a:cs typeface="+mj-cs"/>
            </a:defRPr>
          </a:lvl1pPr>
        </a:lstStyle>
        <a:p xmlns:a="http://schemas.openxmlformats.org/drawingml/2006/main">
          <a:r>
            <a:rPr lang="ru-RU" b="1" i="1" dirty="0">
              <a:solidFill>
                <a:srgbClr val="002060"/>
              </a:solidFill>
              <a:latin typeface="Arial Narrow" panose="020B0606020202030204" pitchFamily="34" charset="0"/>
            </a:rPr>
            <a:t/>
          </a:r>
          <a:br>
            <a:rPr lang="ru-RU" b="1" i="1" dirty="0">
              <a:solidFill>
                <a:srgbClr val="002060"/>
              </a:solidFill>
              <a:latin typeface="Arial Narrow" panose="020B0606020202030204" pitchFamily="34" charset="0"/>
            </a:rPr>
          </a:br>
          <a:r>
            <a:rPr lang="ru-RU" i="1" dirty="0">
              <a:solidFill>
                <a:srgbClr val="002060"/>
              </a:solidFill>
              <a:latin typeface="Arial Narrow" panose="020B0606020202030204" pitchFamily="34" charset="0"/>
            </a:rPr>
            <a:t/>
          </a:r>
          <a:br>
            <a:rPr lang="ru-RU" i="1" dirty="0">
              <a:solidFill>
                <a:srgbClr val="002060"/>
              </a:solidFill>
              <a:latin typeface="Arial Narrow" panose="020B0606020202030204" pitchFamily="34" charset="0"/>
            </a:rPr>
          </a:br>
          <a:endParaRPr lang="ru-RU" i="1" dirty="0">
            <a:solidFill>
              <a:srgbClr val="002060"/>
            </a:solidFill>
            <a:latin typeface="Arial Narrow" panose="020B0606020202030204" pitchFamily="34" charset="0"/>
          </a:endParaRPr>
        </a:p>
      </cdr:txBody>
    </cdr:sp>
  </cdr:relSizeAnchor>
  <cdr:relSizeAnchor xmlns:cdr="http://schemas.openxmlformats.org/drawingml/2006/chartDrawing">
    <cdr:from>
      <cdr:x>0.00995</cdr:x>
      <cdr:y>0.67013</cdr:y>
    </cdr:from>
    <cdr:to>
      <cdr:x>0.05648</cdr:x>
      <cdr:y>1</cdr:y>
    </cdr:to>
    <cdr:sp macro="" textlink="">
      <cdr:nvSpPr>
        <cdr:cNvPr id="4" name="Заголовок 1"/>
        <cdr:cNvSpPr>
          <a:spLocks xmlns:a="http://schemas.openxmlformats.org/drawingml/2006/main" noGrp="1"/>
        </cdr:cNvSpPr>
      </cdr:nvSpPr>
      <cdr:spPr>
        <a:xfrm xmlns:a="http://schemas.openxmlformats.org/drawingml/2006/main">
          <a:off x="121355" y="5102578"/>
          <a:ext cx="567265" cy="251177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="vert270" lIns="91440" tIns="45720" rIns="91440" bIns="45720" rtlCol="0" anchor="ctr">
          <a:normAutofit fontScale="90000"/>
        </a:bodyPr>
        <a:lstStyle xmlns:a="http://schemas.openxmlformats.org/drawingml/2006/main">
          <a:lvl1pPr algn="l" defTabSz="914400" rtl="0" eaLnBrk="1" latinLnBrk="0" hangingPunct="1">
            <a:lnSpc>
              <a:spcPct val="90000"/>
            </a:lnSpc>
            <a:spcBef>
              <a:spcPct val="0"/>
            </a:spcBef>
            <a:buNone/>
            <a:defRPr sz="4400" kern="1200">
              <a:solidFill>
                <a:schemeClr val="tx1"/>
              </a:solidFill>
              <a:latin typeface="+mj-lt"/>
              <a:ea typeface="+mj-ea"/>
              <a:cs typeface="+mj-cs"/>
            </a:defRPr>
          </a:lvl1pPr>
        </a:lstStyle>
        <a:p xmlns:a="http://schemas.openxmlformats.org/drawingml/2006/main">
          <a:pPr algn="ctr"/>
          <a:r>
            <a:rPr lang="ru-RU" b="1" i="1" dirty="0">
              <a:solidFill>
                <a:srgbClr val="002060"/>
              </a:solidFill>
              <a:latin typeface="Arial Narrow" panose="020B0606020202030204" pitchFamily="34" charset="0"/>
            </a:rPr>
            <a:t/>
          </a:r>
          <a:br>
            <a:rPr lang="ru-RU" b="1" i="1" dirty="0">
              <a:solidFill>
                <a:srgbClr val="002060"/>
              </a:solidFill>
              <a:latin typeface="Arial Narrow" panose="020B0606020202030204" pitchFamily="34" charset="0"/>
            </a:rPr>
          </a:br>
          <a:endParaRPr lang="ru-RU" sz="1900" b="1" dirty="0">
            <a:solidFill>
              <a:schemeClr val="tx1">
                <a:lumMod val="95000"/>
                <a:lumOff val="5000"/>
              </a:schemeClr>
            </a:solidFill>
            <a:latin typeface="Arial Narrow" panose="020B0606020202030204" pitchFamily="34" charset="0"/>
          </a:endParaRPr>
        </a:p>
        <a:p xmlns:a="http://schemas.openxmlformats.org/drawingml/2006/main">
          <a:pPr algn="ctr"/>
          <a:endParaRPr lang="ru-RU" i="1" dirty="0">
            <a:solidFill>
              <a:srgbClr val="002060"/>
            </a:solidFill>
            <a:latin typeface="Arial Narrow" panose="020B0606020202030204" pitchFamily="34" charset="0"/>
          </a:endParaRPr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0.91134</cdr:x>
      <cdr:y>0.06416</cdr:y>
    </cdr:from>
    <cdr:to>
      <cdr:x>1</cdr:x>
      <cdr:y>0.09306</cdr:y>
    </cdr:to>
    <cdr:sp macro="" textlink="">
      <cdr:nvSpPr>
        <cdr:cNvPr id="2" name="Заголовок 1"/>
        <cdr:cNvSpPr>
          <a:spLocks xmlns:a="http://schemas.openxmlformats.org/drawingml/2006/main" noGrp="1"/>
        </cdr:cNvSpPr>
      </cdr:nvSpPr>
      <cdr:spPr>
        <a:xfrm xmlns:a="http://schemas.openxmlformats.org/drawingml/2006/main">
          <a:off x="11161889" y="467522"/>
          <a:ext cx="1080911" cy="21060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="horz" lIns="91440" tIns="45720" rIns="91440" bIns="45720" rtlCol="0" anchor="ctr">
          <a:normAutofit fontScale="90000"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b="1" i="1" dirty="0">
              <a:solidFill>
                <a:srgbClr val="002060"/>
              </a:solidFill>
              <a:latin typeface="Arial Narrow" panose="020B0606020202030204" pitchFamily="34" charset="0"/>
            </a:rPr>
            <a:t/>
          </a:r>
          <a:br>
            <a:rPr lang="ru-RU" b="1" i="1" dirty="0">
              <a:solidFill>
                <a:srgbClr val="002060"/>
              </a:solidFill>
              <a:latin typeface="Arial Narrow" panose="020B0606020202030204" pitchFamily="34" charset="0"/>
            </a:rPr>
          </a:br>
          <a:r>
            <a:rPr lang="ru-RU" sz="1800" b="1" i="1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</a:rPr>
            <a:t>тыс. руб.</a:t>
          </a:r>
          <a:r>
            <a:rPr lang="ru-RU" i="1" dirty="0">
              <a:solidFill>
                <a:srgbClr val="002060"/>
              </a:solidFill>
              <a:latin typeface="Arial Narrow" panose="020B0606020202030204" pitchFamily="34" charset="0"/>
            </a:rPr>
            <a:t/>
          </a:r>
          <a:br>
            <a:rPr lang="ru-RU" i="1" dirty="0">
              <a:solidFill>
                <a:srgbClr val="002060"/>
              </a:solidFill>
              <a:latin typeface="Arial Narrow" panose="020B0606020202030204" pitchFamily="34" charset="0"/>
            </a:rPr>
          </a:br>
          <a:endParaRPr lang="ru-RU" i="1" dirty="0">
            <a:solidFill>
              <a:srgbClr val="002060"/>
            </a:solidFill>
            <a:latin typeface="Arial Narrow" panose="020B0606020202030204" pitchFamily="34" charset="0"/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53FB260-4647-41CF-8E0B-CAC761EA6458}" type="datetimeFigureOut">
              <a:rPr lang="ru-RU" smtClean="0"/>
              <a:t>01.04.26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7C04E3-D3C3-49D4-8847-60A6307447E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49637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7C04E3-D3C3-49D4-8847-60A6307447E2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02560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accent1"/>
          </a:solidFill>
          <a:ln w="127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09980" y="882376"/>
            <a:ext cx="9966960" cy="2926080"/>
          </a:xfrm>
        </p:spPr>
        <p:txBody>
          <a:bodyPr anchor="b">
            <a:normAutofit/>
          </a:bodyPr>
          <a:lstStyle>
            <a:lvl1pPr algn="ctr">
              <a:lnSpc>
                <a:spcPct val="85000"/>
              </a:lnSpc>
              <a:defRPr sz="7200" b="1" cap="all" baseline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09530" y="3869634"/>
            <a:ext cx="8767860" cy="1388165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rgbClr val="FFFFFF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EE385ECB-79FF-436D-A74A-F9B3778F588E}" type="datetimeFigureOut">
              <a:rPr lang="ru-RU" smtClean="0"/>
              <a:t>01.04.26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A42A6624-6336-433C-95F6-009F99023D79}" type="slidenum">
              <a:rPr lang="ru-RU" smtClean="0"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>
            <a:off x="1978660" y="3733800"/>
            <a:ext cx="8229601" cy="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621763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385ECB-79FF-436D-A74A-F9B3778F588E}" type="datetimeFigureOut">
              <a:rPr lang="ru-RU" smtClean="0"/>
              <a:t>01.04.26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2A6624-6336-433C-95F6-009F99023D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53416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762000"/>
            <a:ext cx="2324100" cy="5410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762000"/>
            <a:ext cx="7429500" cy="5410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385ECB-79FF-436D-A74A-F9B3778F588E}" type="datetimeFigureOut">
              <a:rPr lang="ru-RU" smtClean="0"/>
              <a:t>01.04.26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2A6624-6336-433C-95F6-009F99023D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208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385ECB-79FF-436D-A74A-F9B3778F588E}" type="datetimeFigureOut">
              <a:rPr lang="ru-RU" smtClean="0"/>
              <a:t>01.04.26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2A6624-6336-433C-95F6-009F99023D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4769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6424" y="1173575"/>
            <a:ext cx="9966960" cy="2926080"/>
          </a:xfrm>
        </p:spPr>
        <p:txBody>
          <a:bodyPr anchor="b">
            <a:noAutofit/>
          </a:bodyPr>
          <a:lstStyle>
            <a:lvl1pPr algn="ctr">
              <a:lnSpc>
                <a:spcPct val="85000"/>
              </a:lnSpc>
              <a:defRPr sz="7200" b="0" cap="all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9928" y="4154520"/>
            <a:ext cx="8769096" cy="1363806"/>
          </a:xfrm>
        </p:spPr>
        <p:txBody>
          <a:bodyPr anchor="t">
            <a:normAutofit/>
          </a:bodyPr>
          <a:lstStyle>
            <a:lvl1pPr marL="0" indent="0" algn="ctr">
              <a:buNone/>
              <a:defRPr sz="220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385ECB-79FF-436D-A74A-F9B3778F588E}" type="datetimeFigureOut">
              <a:rPr lang="ru-RU" smtClean="0"/>
              <a:t>01.04.26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2A6624-6336-433C-95F6-009F99023D79}" type="slidenum">
              <a:rPr lang="ru-RU" smtClean="0"/>
              <a:t>‹#›</a:t>
            </a:fld>
            <a:endParaRPr lang="ru-RU"/>
          </a:p>
        </p:txBody>
      </p:sp>
      <p:cxnSp>
        <p:nvCxnSpPr>
          <p:cNvPr id="7" name="Straight Connector 6"/>
          <p:cNvCxnSpPr/>
          <p:nvPr/>
        </p:nvCxnSpPr>
        <p:spPr>
          <a:xfrm>
            <a:off x="1981200" y="4020408"/>
            <a:ext cx="8229601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921954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3000" y="2057399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67612" y="2057400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385ECB-79FF-436D-A74A-F9B3778F588E}" type="datetimeFigureOut">
              <a:rPr lang="ru-RU" smtClean="0"/>
              <a:t>01.04.26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2A6624-6336-433C-95F6-009F99023D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68713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01511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3000" y="2721483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69173" y="1999032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69173" y="2719322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385ECB-79FF-436D-A74A-F9B3778F588E}" type="datetimeFigureOut">
              <a:rPr lang="ru-RU" smtClean="0"/>
              <a:t>01.04.26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2A6624-6336-433C-95F6-009F99023D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81097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385ECB-79FF-436D-A74A-F9B3778F588E}" type="datetimeFigureOut">
              <a:rPr lang="ru-RU" smtClean="0"/>
              <a:t>01.04.26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2A6624-6336-433C-95F6-009F99023D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47727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385ECB-79FF-436D-A74A-F9B3778F588E}" type="datetimeFigureOut">
              <a:rPr lang="ru-RU" smtClean="0"/>
              <a:t>01.04.26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2A6624-6336-433C-95F6-009F99023D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89404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52159" y="1097280"/>
            <a:ext cx="5212080" cy="46634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301752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385ECB-79FF-436D-A74A-F9B3778F588E}" type="datetimeFigureOut">
              <a:rPr lang="ru-RU" smtClean="0"/>
              <a:t>01.04.26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2A6624-6336-433C-95F6-009F99023D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73865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413248" y="1069847"/>
            <a:ext cx="6099048" cy="4800600"/>
          </a:xfrm>
        </p:spPr>
        <p:txBody>
          <a:bodyPr lIns="274320" tIns="182880" anchor="t">
            <a:normAutofit/>
          </a:bodyPr>
          <a:lstStyle>
            <a:lvl1pPr marL="0" indent="0">
              <a:buNone/>
              <a:defRPr sz="2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288036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385ECB-79FF-436D-A74A-F9B3778F588E}" type="datetimeFigureOut">
              <a:rPr lang="ru-RU" smtClean="0"/>
              <a:t>01.04.26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2A6624-6336-433C-95F6-009F99023D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26297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57400"/>
            <a:ext cx="9872871" cy="4038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1"/>
                </a:solidFill>
              </a:defRPr>
            </a:lvl1pPr>
          </a:lstStyle>
          <a:p>
            <a:fld id="{EE385ECB-79FF-436D-A74A-F9B3778F588E}" type="datetimeFigureOut">
              <a:rPr lang="ru-RU" smtClean="0"/>
              <a:t>01.04.26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fld id="{A42A6624-6336-433C-95F6-009F99023D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50630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8" r:id="rId1"/>
    <p:sldLayoutId id="2147483859" r:id="rId2"/>
    <p:sldLayoutId id="2147483860" r:id="rId3"/>
    <p:sldLayoutId id="2147483861" r:id="rId4"/>
    <p:sldLayoutId id="2147483862" r:id="rId5"/>
    <p:sldLayoutId id="2147483863" r:id="rId6"/>
    <p:sldLayoutId id="2147483864" r:id="rId7"/>
    <p:sldLayoutId id="2147483865" r:id="rId8"/>
    <p:sldLayoutId id="2147483866" r:id="rId9"/>
    <p:sldLayoutId id="2147483867" r:id="rId10"/>
    <p:sldLayoutId id="214748386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182880" algn="l" defTabSz="914400" rtl="0" eaLnBrk="1" latinLnBrk="0" hangingPunct="1">
        <a:lnSpc>
          <a:spcPct val="90000"/>
        </a:lnSpc>
        <a:spcBef>
          <a:spcPts val="1400"/>
        </a:spcBef>
        <a:buClr>
          <a:schemeClr val="accent1"/>
        </a:buClr>
        <a:buSzPct val="80000"/>
        <a:buFont typeface="Corbel" pitchFamily="34" charset="0"/>
        <a:buChar char="•"/>
        <a:defRPr sz="22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20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chart" Target="../charts/chart5.xml"/><Relationship Id="rId4" Type="http://schemas.openxmlformats.org/officeDocument/2006/relationships/chart" Target="../charts/char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kartinkis.cdnbro.com/posts/45327253-fony-dlia-delovoi-prezentatsii-5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339634"/>
            <a:ext cx="12192000" cy="71976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43755" y="3780066"/>
            <a:ext cx="10001577" cy="1237209"/>
          </a:xfrm>
        </p:spPr>
        <p:txBody>
          <a:bodyPr>
            <a:normAutofit fontScale="90000"/>
          </a:bodyPr>
          <a:lstStyle/>
          <a:p>
            <a:r>
              <a:rPr lang="ru-RU" b="1" i="1" dirty="0">
                <a:solidFill>
                  <a:srgbClr val="002060"/>
                </a:solidFill>
                <a:latin typeface="Arial Narrow" panose="020B0606020202030204" pitchFamily="34" charset="0"/>
              </a:rPr>
              <a:t/>
            </a:r>
            <a:br>
              <a:rPr lang="ru-RU" b="1" i="1" dirty="0">
                <a:solidFill>
                  <a:srgbClr val="002060"/>
                </a:solidFill>
                <a:latin typeface="Arial Narrow" panose="020B0606020202030204" pitchFamily="34" charset="0"/>
              </a:rPr>
            </a:br>
            <a:r>
              <a:rPr lang="ru-RU" b="1" i="1" dirty="0">
                <a:solidFill>
                  <a:srgbClr val="002060"/>
                </a:solidFill>
                <a:latin typeface="Arial Narrow" panose="020B0606020202030204" pitchFamily="34" charset="0"/>
              </a:rPr>
              <a:t>Отчет об исполнении бюджета сельского поселения Красноленинский за </a:t>
            </a:r>
            <a:r>
              <a:rPr lang="ru-RU" b="1" i="1" dirty="0" smtClean="0">
                <a:solidFill>
                  <a:srgbClr val="002060"/>
                </a:solidFill>
                <a:latin typeface="Arial Narrow" panose="020B0606020202030204" pitchFamily="34" charset="0"/>
              </a:rPr>
              <a:t>2025 </a:t>
            </a:r>
            <a:r>
              <a:rPr lang="ru-RU" b="1" i="1" dirty="0">
                <a:solidFill>
                  <a:srgbClr val="002060"/>
                </a:solidFill>
                <a:latin typeface="Arial Narrow" panose="020B0606020202030204" pitchFamily="34" charset="0"/>
              </a:rPr>
              <a:t>год</a:t>
            </a:r>
            <a:r>
              <a:rPr lang="ru-RU" i="1" dirty="0">
                <a:solidFill>
                  <a:srgbClr val="002060"/>
                </a:solidFill>
                <a:latin typeface="Arial Narrow" panose="020B0606020202030204" pitchFamily="34" charset="0"/>
              </a:rPr>
              <a:t/>
            </a:r>
            <a:br>
              <a:rPr lang="ru-RU" i="1" dirty="0">
                <a:solidFill>
                  <a:srgbClr val="002060"/>
                </a:solidFill>
                <a:latin typeface="Arial Narrow" panose="020B0606020202030204" pitchFamily="34" charset="0"/>
              </a:rPr>
            </a:br>
            <a:endParaRPr lang="ru-RU" i="1" dirty="0">
              <a:solidFill>
                <a:srgbClr val="002060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9086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kartinkis.cdnbro.com/posts/45327253-fony-dlia-delovoi-prezentatsii-5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339634"/>
            <a:ext cx="12192000" cy="71976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2" name="Диаграмма 11"/>
          <p:cNvGraphicFramePr/>
          <p:nvPr>
            <p:extLst>
              <p:ext uri="{D42A27DB-BD31-4B8C-83A1-F6EECF244321}">
                <p14:modId xmlns:p14="http://schemas.microsoft.com/office/powerpoint/2010/main" val="3390815320"/>
              </p:ext>
            </p:extLst>
          </p:nvPr>
        </p:nvGraphicFramePr>
        <p:xfrm>
          <a:off x="440267" y="146756"/>
          <a:ext cx="11311466" cy="62314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312380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kartinkis.cdnbro.com/posts/45327253-fony-dlia-delovoi-prezentatsii-5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39634"/>
            <a:ext cx="12192000" cy="71976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8" name="Диаграмма 7"/>
          <p:cNvGraphicFramePr/>
          <p:nvPr>
            <p:extLst>
              <p:ext uri="{D42A27DB-BD31-4B8C-83A1-F6EECF244321}">
                <p14:modId xmlns:p14="http://schemas.microsoft.com/office/powerpoint/2010/main" val="3159818549"/>
              </p:ext>
            </p:extLst>
          </p:nvPr>
        </p:nvGraphicFramePr>
        <p:xfrm>
          <a:off x="-134754" y="0"/>
          <a:ext cx="12192000" cy="69830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2393710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kartinkis.cdnbro.com/posts/45327253-fony-dlia-delovoi-prezentatsii-5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3199" y="1511166"/>
            <a:ext cx="12629414" cy="53468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1496156" y="3932467"/>
            <a:ext cx="1461534" cy="312156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325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i="1" dirty="0">
              <a:solidFill>
                <a:srgbClr val="002060"/>
              </a:solidFill>
              <a:latin typeface="Arial Narrow" panose="020B0606020202030204" pitchFamily="34" charset="0"/>
            </a:endParaRPr>
          </a:p>
        </p:txBody>
      </p:sp>
      <p:graphicFrame>
        <p:nvGraphicFramePr>
          <p:cNvPr id="9" name="Диаграмма 8"/>
          <p:cNvGraphicFramePr/>
          <p:nvPr>
            <p:extLst>
              <p:ext uri="{D42A27DB-BD31-4B8C-83A1-F6EECF244321}">
                <p14:modId xmlns:p14="http://schemas.microsoft.com/office/powerpoint/2010/main" val="2517311987"/>
              </p:ext>
            </p:extLst>
          </p:nvPr>
        </p:nvGraphicFramePr>
        <p:xfrm>
          <a:off x="270934" y="240632"/>
          <a:ext cx="3567289" cy="652592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1" name="Диаграмма 10"/>
          <p:cNvGraphicFramePr/>
          <p:nvPr>
            <p:extLst>
              <p:ext uri="{D42A27DB-BD31-4B8C-83A1-F6EECF244321}">
                <p14:modId xmlns:p14="http://schemas.microsoft.com/office/powerpoint/2010/main" val="587483114"/>
              </p:ext>
            </p:extLst>
          </p:nvPr>
        </p:nvGraphicFramePr>
        <p:xfrm>
          <a:off x="4013736" y="240632"/>
          <a:ext cx="4523872" cy="652592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2" name="Диаграмма 11"/>
          <p:cNvGraphicFramePr/>
          <p:nvPr>
            <p:extLst>
              <p:ext uri="{D42A27DB-BD31-4B8C-83A1-F6EECF244321}">
                <p14:modId xmlns:p14="http://schemas.microsoft.com/office/powerpoint/2010/main" val="4171915173"/>
              </p:ext>
            </p:extLst>
          </p:nvPr>
        </p:nvGraphicFramePr>
        <p:xfrm>
          <a:off x="8624711" y="240632"/>
          <a:ext cx="3567289" cy="652592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3" name="Заголовок 1"/>
          <p:cNvSpPr>
            <a:spLocks noGrp="1"/>
          </p:cNvSpPr>
          <p:nvPr/>
        </p:nvSpPr>
        <p:spPr>
          <a:xfrm>
            <a:off x="11245145" y="-204083"/>
            <a:ext cx="1080911" cy="2040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25000" lnSpcReduction="20000"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b="1" i="1" dirty="0">
                <a:solidFill>
                  <a:srgbClr val="002060"/>
                </a:solidFill>
                <a:latin typeface="Arial Narrow" panose="020B0606020202030204" pitchFamily="34" charset="0"/>
              </a:rPr>
              <a:t/>
            </a:r>
            <a:br>
              <a:rPr lang="ru-RU" b="1" i="1" dirty="0">
                <a:solidFill>
                  <a:srgbClr val="002060"/>
                </a:solidFill>
                <a:latin typeface="Arial Narrow" panose="020B0606020202030204" pitchFamily="34" charset="0"/>
              </a:rPr>
            </a:br>
            <a:r>
              <a:rPr lang="ru-RU" sz="64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тыс. руб</a:t>
            </a:r>
            <a:r>
              <a:rPr lang="ru-RU" sz="18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.</a:t>
            </a:r>
            <a:r>
              <a:rPr lang="ru-RU" i="1" dirty="0">
                <a:solidFill>
                  <a:srgbClr val="002060"/>
                </a:solidFill>
                <a:latin typeface="Arial Narrow" panose="020B0606020202030204" pitchFamily="34" charset="0"/>
              </a:rPr>
              <a:t/>
            </a:r>
            <a:br>
              <a:rPr lang="ru-RU" i="1" dirty="0">
                <a:solidFill>
                  <a:srgbClr val="002060"/>
                </a:solidFill>
                <a:latin typeface="Arial Narrow" panose="020B0606020202030204" pitchFamily="34" charset="0"/>
              </a:rPr>
            </a:br>
            <a:endParaRPr lang="ru-RU" i="1" dirty="0">
              <a:solidFill>
                <a:srgbClr val="002060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2561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kartinkis.cdnbro.com/posts/45327253-fony-dlia-delovoi-prezentatsii-5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339634"/>
            <a:ext cx="12192000" cy="71976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6" name="Диаграмма 15"/>
          <p:cNvGraphicFramePr/>
          <p:nvPr>
            <p:extLst>
              <p:ext uri="{D42A27DB-BD31-4B8C-83A1-F6EECF244321}">
                <p14:modId xmlns:p14="http://schemas.microsoft.com/office/powerpoint/2010/main" val="2718080024"/>
              </p:ext>
            </p:extLst>
          </p:nvPr>
        </p:nvGraphicFramePr>
        <p:xfrm>
          <a:off x="-654517" y="-146756"/>
          <a:ext cx="12192000" cy="70047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348100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kartinkis.cdnbro.com/posts/45327253-fony-dlia-delovoi-prezentatsii-5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49323"/>
            <a:ext cx="12192000" cy="71976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2" name="Диаграмма 11"/>
          <p:cNvGraphicFramePr/>
          <p:nvPr>
            <p:extLst>
              <p:ext uri="{D42A27DB-BD31-4B8C-83A1-F6EECF244321}">
                <p14:modId xmlns:p14="http://schemas.microsoft.com/office/powerpoint/2010/main" val="2329681507"/>
              </p:ext>
            </p:extLst>
          </p:nvPr>
        </p:nvGraphicFramePr>
        <p:xfrm>
          <a:off x="0" y="-112889"/>
          <a:ext cx="12192000" cy="70611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947184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Базис">
  <a:themeElements>
    <a:clrScheme name="Базис">
      <a:dk1>
        <a:srgbClr val="000000"/>
      </a:dk1>
      <a:lt1>
        <a:srgbClr val="FFFFFF"/>
      </a:lt1>
      <a:dk2>
        <a:srgbClr val="565349"/>
      </a:dk2>
      <a:lt2>
        <a:srgbClr val="DDDDDD"/>
      </a:lt2>
      <a:accent1>
        <a:srgbClr val="A6B727"/>
      </a:accent1>
      <a:accent2>
        <a:srgbClr val="DF5327"/>
      </a:accent2>
      <a:accent3>
        <a:srgbClr val="FE9E00"/>
      </a:accent3>
      <a:accent4>
        <a:srgbClr val="418AB3"/>
      </a:accent4>
      <a:accent5>
        <a:srgbClr val="D7D447"/>
      </a:accent5>
      <a:accent6>
        <a:srgbClr val="818183"/>
      </a:accent6>
      <a:hlink>
        <a:srgbClr val="F59E00"/>
      </a:hlink>
      <a:folHlink>
        <a:srgbClr val="B2B2B2"/>
      </a:folHlink>
    </a:clrScheme>
    <a:fontScheme name="Базис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Базис">
      <a:fillStyleLst>
        <a:solidFill>
          <a:schemeClr val="phClr"/>
        </a:solidFill>
        <a:solidFill>
          <a:schemeClr val="phClr">
            <a:tint val="55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sis" id="{5665723A-49BA-4B57-8411-A56F8F207965}" vid="{90E45F77-AEFC-46EF-A7C1-5B338C297B02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TM03457444[[fn=Базис]]</Template>
  <TotalTime>2245</TotalTime>
  <Words>163</Words>
  <Application>Microsoft Office PowerPoint</Application>
  <PresentationFormat>Широкоэкранный</PresentationFormat>
  <Paragraphs>51</Paragraphs>
  <Slides>6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0" baseType="lpstr">
      <vt:lpstr>Arial Narrow</vt:lpstr>
      <vt:lpstr>Calibri</vt:lpstr>
      <vt:lpstr>Corbel</vt:lpstr>
      <vt:lpstr>Базис</vt:lpstr>
      <vt:lpstr> Отчет об исполнении бюджета сельского поселения Красноленинский за 2025 год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Миценко И.С.</dc:creator>
  <cp:lastModifiedBy>Симонова М.Г.</cp:lastModifiedBy>
  <cp:revision>93</cp:revision>
  <dcterms:created xsi:type="dcterms:W3CDTF">2024-03-13T05:34:48Z</dcterms:created>
  <dcterms:modified xsi:type="dcterms:W3CDTF">2026-04-01T11:39:42Z</dcterms:modified>
</cp:coreProperties>
</file>